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5" r:id="rId6"/>
    <p:sldId id="326" r:id="rId7"/>
    <p:sldId id="299" r:id="rId8"/>
    <p:sldId id="300" r:id="rId9"/>
    <p:sldId id="301" r:id="rId10"/>
    <p:sldId id="302" r:id="rId11"/>
    <p:sldId id="303" r:id="rId12"/>
    <p:sldId id="304" r:id="rId13"/>
    <p:sldId id="305" r:id="rId14"/>
    <p:sldId id="306" r:id="rId15"/>
    <p:sldId id="307" r:id="rId16"/>
    <p:sldId id="308" r:id="rId17"/>
    <p:sldId id="309" r:id="rId18"/>
    <p:sldId id="277"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274" r:id="rId36"/>
    <p:sldId id="281" r:id="rId37"/>
    <p:sldId id="282" r:id="rId38"/>
    <p:sldId id="276" r:id="rId39"/>
    <p:sldId id="278" r:id="rId40"/>
    <p:sldId id="283" r:id="rId41"/>
    <p:sldId id="284" r:id="rId42"/>
    <p:sldId id="285" r:id="rId43"/>
    <p:sldId id="288" r:id="rId44"/>
    <p:sldId id="289" r:id="rId45"/>
    <p:sldId id="286" r:id="rId46"/>
    <p:sldId id="287" r:id="rId47"/>
    <p:sldId id="290" r:id="rId48"/>
    <p:sldId id="291" r:id="rId49"/>
    <p:sldId id="257" r:id="rId50"/>
    <p:sldId id="292" r:id="rId51"/>
    <p:sldId id="293" r:id="rId52"/>
    <p:sldId id="294" r:id="rId53"/>
    <p:sldId id="295" r:id="rId54"/>
    <p:sldId id="296" r:id="rId55"/>
    <p:sldId id="297" r:id="rId56"/>
    <p:sldId id="298" r:id="rId57"/>
    <p:sldId id="279" r:id="rId58"/>
    <p:sldId id="260" r:id="rId59"/>
    <p:sldId id="258" r:id="rId60"/>
    <p:sldId id="259" r:id="rId61"/>
    <p:sldId id="261" r:id="rId62"/>
    <p:sldId id="262" r:id="rId63"/>
    <p:sldId id="263" r:id="rId64"/>
    <p:sldId id="264" r:id="rId65"/>
    <p:sldId id="265" r:id="rId66"/>
    <p:sldId id="266" r:id="rId67"/>
    <p:sldId id="267" r:id="rId68"/>
    <p:sldId id="268" r:id="rId69"/>
    <p:sldId id="280" r:id="rId70"/>
    <p:sldId id="269" r:id="rId71"/>
    <p:sldId id="270" r:id="rId72"/>
    <p:sldId id="271" r:id="rId73"/>
    <p:sldId id="272" r:id="rId74"/>
    <p:sldId id="27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2948D88-039F-4ACB-8205-0E5B9B30B5A2}"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298535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2948D88-039F-4ACB-8205-0E5B9B30B5A2}"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1250821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2948D88-039F-4ACB-8205-0E5B9B30B5A2}"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2592260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2948D88-039F-4ACB-8205-0E5B9B30B5A2}"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3649648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948D88-039F-4ACB-8205-0E5B9B30B5A2}"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439764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2948D88-039F-4ACB-8205-0E5B9B30B5A2}" type="datetimeFigureOut">
              <a:rPr lang="en-IN" smtClean="0"/>
              <a:t>10-10-2024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1588056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2948D88-039F-4ACB-8205-0E5B9B30B5A2}" type="datetimeFigureOut">
              <a:rPr lang="en-IN" smtClean="0"/>
              <a:t>10-10-2024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2159128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2948D88-039F-4ACB-8205-0E5B9B30B5A2}" type="datetimeFigureOut">
              <a:rPr lang="en-IN" smtClean="0"/>
              <a:t>10-10-2024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844943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948D88-039F-4ACB-8205-0E5B9B30B5A2}" type="datetimeFigureOut">
              <a:rPr lang="en-IN" smtClean="0"/>
              <a:t>10-10-2024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3968310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948D88-039F-4ACB-8205-0E5B9B30B5A2}" type="datetimeFigureOut">
              <a:rPr lang="en-IN" smtClean="0"/>
              <a:t>10-10-2024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1218664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948D88-039F-4ACB-8205-0E5B9B30B5A2}" type="datetimeFigureOut">
              <a:rPr lang="en-IN" smtClean="0"/>
              <a:t>10-10-2024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E59CD0-4FB1-41EB-B4CB-732018112AF9}" type="slidenum">
              <a:rPr lang="en-IN" smtClean="0"/>
              <a:t>‹#›</a:t>
            </a:fld>
            <a:endParaRPr lang="en-IN"/>
          </a:p>
        </p:txBody>
      </p:sp>
    </p:spTree>
    <p:extLst>
      <p:ext uri="{BB962C8B-B14F-4D97-AF65-F5344CB8AC3E}">
        <p14:creationId xmlns:p14="http://schemas.microsoft.com/office/powerpoint/2010/main" val="683423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48D88-039F-4ACB-8205-0E5B9B30B5A2}" type="datetimeFigureOut">
              <a:rPr lang="en-IN" smtClean="0"/>
              <a:t>10-10-2024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59CD0-4FB1-41EB-B4CB-732018112AF9}" type="slidenum">
              <a:rPr lang="en-IN" smtClean="0"/>
              <a:t>‹#›</a:t>
            </a:fld>
            <a:endParaRPr lang="en-IN"/>
          </a:p>
        </p:txBody>
      </p:sp>
    </p:spTree>
    <p:extLst>
      <p:ext uri="{BB962C8B-B14F-4D97-AF65-F5344CB8AC3E}">
        <p14:creationId xmlns:p14="http://schemas.microsoft.com/office/powerpoint/2010/main" val="4181654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wipro.com/analytics/" TargetMode="External"/><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mios.com/" TargetMode="External"/><Relationship Id="rId2" Type="http://schemas.openxmlformats.org/officeDocument/2006/relationships/hyperlink" Target="https://arable.com/"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hyperlink" Target="http://www.scrdairy.com/" TargetMode="External"/><Relationship Id="rId2" Type="http://schemas.openxmlformats.org/officeDocument/2006/relationships/hyperlink" Target="https://easternpeak.com/blog/how-to-develop-an-internet-of-things-application-for-pet-care-a-go-to-market-guide/" TargetMode="External"/><Relationship Id="rId1" Type="http://schemas.openxmlformats.org/officeDocument/2006/relationships/slideLayout" Target="../slideLayouts/slideLayout2.xml"/><Relationship Id="rId4" Type="http://schemas.openxmlformats.org/officeDocument/2006/relationships/hyperlink" Target="https://cowlar.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mothive.com/" TargetMode="External"/><Relationship Id="rId2" Type="http://schemas.openxmlformats.org/officeDocument/2006/relationships/hyperlink" Target="https://www.cropx.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crop-performance.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bearflagrobotics.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azure.microsoft.com/en-in/services/iot-hu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T Vertical Markets and Connected Ecosystems | Springer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5196" y="1193886"/>
            <a:ext cx="6524625" cy="4343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BAC13EC6-15A1-2392-9ACB-9B485CBE7BAC}"/>
              </a:ext>
            </a:extLst>
          </p:cNvPr>
          <p:cNvGraphicFramePr>
            <a:graphicFrameLocks noGrp="1"/>
          </p:cNvGraphicFramePr>
          <p:nvPr>
            <p:extLst>
              <p:ext uri="{D42A27DB-BD31-4B8C-83A1-F6EECF244321}">
                <p14:modId xmlns:p14="http://schemas.microsoft.com/office/powerpoint/2010/main" val="280759530"/>
              </p:ext>
            </p:extLst>
          </p:nvPr>
        </p:nvGraphicFramePr>
        <p:xfrm>
          <a:off x="4838817" y="2314536"/>
          <a:ext cx="7284357" cy="2454101"/>
        </p:xfrm>
        <a:graphic>
          <a:graphicData uri="http://schemas.openxmlformats.org/drawingml/2006/table">
            <a:tbl>
              <a:tblPr/>
              <a:tblGrid>
                <a:gridCol w="7284357">
                  <a:extLst>
                    <a:ext uri="{9D8B030D-6E8A-4147-A177-3AD203B41FA5}">
                      <a16:colId xmlns:a16="http://schemas.microsoft.com/office/drawing/2014/main" val="85092045"/>
                    </a:ext>
                  </a:extLst>
                </a:gridCol>
              </a:tblGrid>
              <a:tr h="736230">
                <a:tc>
                  <a:txBody>
                    <a:bodyPr/>
                    <a:lstStyle/>
                    <a:p>
                      <a:r>
                        <a:rPr lang="en-US" sz="2600" b="1" i="0" dirty="0">
                          <a:solidFill>
                            <a:srgbClr val="000000"/>
                          </a:solidFill>
                          <a:effectLst/>
                          <a:latin typeface="Times New Roman" panose="02020603050405020304" pitchFamily="18" charset="0"/>
                          <a:cs typeface="Times New Roman" panose="02020603050405020304" pitchFamily="18" charset="0"/>
                        </a:rPr>
                        <a:t>Module:7 Sensors for IoT</a:t>
                      </a:r>
                      <a:endParaRPr lang="en-US" sz="2600" dirty="0">
                        <a:effectLst/>
                        <a:latin typeface="Times New Roman" panose="02020603050405020304" pitchFamily="18" charset="0"/>
                        <a:cs typeface="Times New Roman" panose="02020603050405020304" pitchFamily="18"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494079"/>
                  </a:ext>
                </a:extLst>
              </a:tr>
              <a:tr h="1717871">
                <a:tc>
                  <a:txBody>
                    <a:bodyPr/>
                    <a:lstStyle/>
                    <a:p>
                      <a:r>
                        <a:rPr lang="en-US" sz="2600" b="0" i="0" dirty="0">
                          <a:solidFill>
                            <a:srgbClr val="000000"/>
                          </a:solidFill>
                          <a:effectLst/>
                          <a:latin typeface="Times New Roman" panose="02020603050405020304" pitchFamily="18" charset="0"/>
                          <a:cs typeface="Times New Roman" panose="02020603050405020304" pitchFamily="18" charset="0"/>
                        </a:rPr>
                        <a:t>Sensor-Cloud; Fog Computing, Smart Cities and Smart Homes, Connected Vehicles, Smart Grid, Industrial IoT, Case Study: Agriculture, Healthcare, Activity Monitoring</a:t>
                      </a:r>
                      <a:endParaRPr lang="en-US" sz="2600" dirty="0">
                        <a:effectLst/>
                        <a:latin typeface="Times New Roman" panose="02020603050405020304" pitchFamily="18" charset="0"/>
                        <a:cs typeface="Times New Roman" panose="02020603050405020304" pitchFamily="18"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1553968"/>
                  </a:ext>
                </a:extLst>
              </a:tr>
            </a:tbl>
          </a:graphicData>
        </a:graphic>
      </p:graphicFrame>
      <p:sp>
        <p:nvSpPr>
          <p:cNvPr id="5" name="Rectangle 1">
            <a:extLst>
              <a:ext uri="{FF2B5EF4-FFF2-40B4-BE49-F238E27FC236}">
                <a16:creationId xmlns:a16="http://schemas.microsoft.com/office/drawing/2014/main" id="{8BA47A7B-7C68-BC2B-D522-DEDB1DDD7B01}"/>
              </a:ext>
            </a:extLst>
          </p:cNvPr>
          <p:cNvSpPr>
            <a:spLocks noChangeArrowheads="1"/>
          </p:cNvSpPr>
          <p:nvPr/>
        </p:nvSpPr>
        <p:spPr bwMode="auto">
          <a:xfrm>
            <a:off x="4000500" y="3544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7576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26354" t="23437" r="24231" b="48849"/>
          <a:stretch>
            <a:fillRect/>
          </a:stretch>
        </p:blipFill>
        <p:spPr bwMode="auto">
          <a:xfrm>
            <a:off x="3595670" y="785794"/>
            <a:ext cx="4857784" cy="2500330"/>
          </a:xfrm>
          <a:prstGeom prst="rect">
            <a:avLst/>
          </a:prstGeom>
          <a:noFill/>
          <a:ln w="9525">
            <a:noFill/>
            <a:miter lim="800000"/>
            <a:headEnd/>
            <a:tailEnd/>
          </a:ln>
          <a:effectLst/>
        </p:spPr>
      </p:pic>
      <p:pic>
        <p:nvPicPr>
          <p:cNvPr id="4" name="Picture 2"/>
          <p:cNvPicPr>
            <a:picLocks noChangeAspect="1" noChangeArrowheads="1"/>
          </p:cNvPicPr>
          <p:nvPr/>
        </p:nvPicPr>
        <p:blipFill>
          <a:blip r:embed="rId2"/>
          <a:srcRect l="26354" t="58172" r="24231" b="16015"/>
          <a:stretch>
            <a:fillRect/>
          </a:stretch>
        </p:blipFill>
        <p:spPr bwMode="auto">
          <a:xfrm>
            <a:off x="2309786" y="3786190"/>
            <a:ext cx="7929618" cy="232887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309786" y="714357"/>
            <a:ext cx="7858180" cy="508173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095472" y="785794"/>
            <a:ext cx="7858180" cy="5369756"/>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3022774" y="285728"/>
            <a:ext cx="6002184" cy="4071966"/>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3095604" y="4485134"/>
            <a:ext cx="6500858" cy="2301453"/>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952596" y="1214423"/>
            <a:ext cx="4429156" cy="3607855"/>
          </a:xfrm>
          <a:prstGeom prst="rect">
            <a:avLst/>
          </a:prstGeom>
          <a:noFill/>
          <a:ln w="9525">
            <a:noFill/>
            <a:miter lim="800000"/>
            <a:headEnd/>
            <a:tailEnd/>
          </a:ln>
          <a:effectLst/>
        </p:spPr>
      </p:pic>
      <p:pic>
        <p:nvPicPr>
          <p:cNvPr id="5" name="Picture 4"/>
          <p:cNvPicPr>
            <a:picLocks noChangeAspect="1" noChangeArrowheads="1"/>
          </p:cNvPicPr>
          <p:nvPr/>
        </p:nvPicPr>
        <p:blipFill>
          <a:blip r:embed="rId3"/>
          <a:srcRect l="50965" t="30458" r="24231" b="48849"/>
          <a:stretch>
            <a:fillRect/>
          </a:stretch>
        </p:blipFill>
        <p:spPr bwMode="auto">
          <a:xfrm>
            <a:off x="6375888" y="1500174"/>
            <a:ext cx="4292112" cy="3286148"/>
          </a:xfrm>
          <a:prstGeom prst="rect">
            <a:avLst/>
          </a:prstGeom>
          <a:noFill/>
          <a:ln w="9525">
            <a:noFill/>
            <a:miter lim="800000"/>
            <a:headEnd/>
            <a:tailEnd/>
          </a:ln>
          <a:effectLst/>
        </p:spPr>
      </p:pic>
      <p:sp>
        <p:nvSpPr>
          <p:cNvPr id="6" name="TextBox 5"/>
          <p:cNvSpPr txBox="1"/>
          <p:nvPr/>
        </p:nvSpPr>
        <p:spPr>
          <a:xfrm>
            <a:off x="3167042" y="428605"/>
            <a:ext cx="6261842" cy="584775"/>
          </a:xfrm>
          <a:prstGeom prst="rect">
            <a:avLst/>
          </a:prstGeom>
          <a:noFill/>
        </p:spPr>
        <p:txBody>
          <a:bodyPr wrap="none" rtlCol="0">
            <a:spAutoFit/>
          </a:bodyPr>
          <a:lstStyle/>
          <a:p>
            <a:r>
              <a:rPr lang="en-IN" sz="3200" b="1" dirty="0"/>
              <a:t>Cloud Computing Vs Fog Computing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666976" y="928670"/>
            <a:ext cx="7143800" cy="4782586"/>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024035" y="428604"/>
            <a:ext cx="8172309" cy="5143536"/>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309786" y="3214687"/>
            <a:ext cx="7000924" cy="3239705"/>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2309786" y="428605"/>
            <a:ext cx="6215106" cy="247491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1042" t="1844"/>
          <a:stretch>
            <a:fillRect/>
          </a:stretch>
        </p:blipFill>
        <p:spPr bwMode="auto">
          <a:xfrm>
            <a:off x="2238348" y="357166"/>
            <a:ext cx="7429552" cy="3803578"/>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2268328" y="4071942"/>
            <a:ext cx="7286676" cy="242889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738414" y="500043"/>
            <a:ext cx="6215106" cy="2861722"/>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3381356" y="3357563"/>
            <a:ext cx="4857784" cy="3332393"/>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65" y="215581"/>
            <a:ext cx="10515600" cy="1325563"/>
          </a:xfrm>
        </p:spPr>
        <p:txBody>
          <a:bodyPr/>
          <a:lstStyle/>
          <a:p>
            <a:r>
              <a:rPr lang="en-US" b="1"/>
              <a:t>Contents</a:t>
            </a:r>
            <a:endParaRPr lang="en-IN" b="1"/>
          </a:p>
        </p:txBody>
      </p:sp>
      <p:sp>
        <p:nvSpPr>
          <p:cNvPr id="3" name="Content Placeholder 2"/>
          <p:cNvSpPr>
            <a:spLocks noGrp="1"/>
          </p:cNvSpPr>
          <p:nvPr>
            <p:ph idx="1"/>
          </p:nvPr>
        </p:nvSpPr>
        <p:spPr>
          <a:xfrm>
            <a:off x="627230" y="1507991"/>
            <a:ext cx="3993682" cy="4351338"/>
          </a:xfrm>
        </p:spPr>
        <p:txBody>
          <a:bodyPr>
            <a:normAutofit/>
          </a:bodyPr>
          <a:lstStyle/>
          <a:p>
            <a:pPr algn="just"/>
            <a:r>
              <a:rPr lang="en-US" sz="3200">
                <a:latin typeface="Times New Roman" panose="02020603050405020304" pitchFamily="18" charset="0"/>
                <a:cs typeface="Times New Roman" panose="02020603050405020304" pitchFamily="18" charset="0"/>
              </a:rPr>
              <a:t>Roadmap for developing complete </a:t>
            </a:r>
            <a:r>
              <a:rPr lang="en-US" sz="3200" err="1">
                <a:latin typeface="Times New Roman" panose="02020603050405020304" pitchFamily="18" charset="0"/>
                <a:cs typeface="Times New Roman" panose="02020603050405020304" pitchFamily="18" charset="0"/>
              </a:rPr>
              <a:t>IoT</a:t>
            </a:r>
            <a:r>
              <a:rPr lang="en-US" sz="3200">
                <a:latin typeface="Times New Roman" panose="02020603050405020304" pitchFamily="18" charset="0"/>
                <a:cs typeface="Times New Roman" panose="02020603050405020304" pitchFamily="18" charset="0"/>
              </a:rPr>
              <a:t> solutions; </a:t>
            </a:r>
          </a:p>
          <a:p>
            <a:pPr algn="just"/>
            <a:r>
              <a:rPr lang="en-US" sz="3200">
                <a:latin typeface="Times New Roman" panose="02020603050405020304" pitchFamily="18" charset="0"/>
                <a:cs typeface="Times New Roman" panose="02020603050405020304" pitchFamily="18" charset="0"/>
              </a:rPr>
              <a:t>Smart Cities</a:t>
            </a:r>
          </a:p>
          <a:p>
            <a:pPr algn="just"/>
            <a:r>
              <a:rPr lang="en-US" sz="3200">
                <a:latin typeface="Times New Roman" panose="02020603050405020304" pitchFamily="18" charset="0"/>
                <a:cs typeface="Times New Roman" panose="02020603050405020304" pitchFamily="18" charset="0"/>
              </a:rPr>
              <a:t>Healthcare</a:t>
            </a:r>
          </a:p>
          <a:p>
            <a:pPr algn="just"/>
            <a:r>
              <a:rPr lang="en-IN" sz="3200">
                <a:latin typeface="Times New Roman" panose="02020603050405020304" pitchFamily="18" charset="0"/>
                <a:cs typeface="Times New Roman" panose="02020603050405020304" pitchFamily="18" charset="0"/>
              </a:rPr>
              <a:t>Agriculture and Farming</a:t>
            </a:r>
          </a:p>
        </p:txBody>
      </p:sp>
      <p:pic>
        <p:nvPicPr>
          <p:cNvPr id="5" name="Picture 2" descr="vertical-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837" y="215581"/>
            <a:ext cx="6800850" cy="650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333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2024034" y="428604"/>
            <a:ext cx="5143536" cy="3535469"/>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t="1212"/>
          <a:stretch>
            <a:fillRect/>
          </a:stretch>
        </p:blipFill>
        <p:spPr bwMode="auto">
          <a:xfrm>
            <a:off x="4952992" y="3214686"/>
            <a:ext cx="5357850" cy="3643314"/>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24035" y="857232"/>
            <a:ext cx="8131121" cy="5105588"/>
          </a:xfrm>
          <a:prstGeom prst="rect">
            <a:avLst/>
          </a:prstGeom>
        </p:spPr>
      </p:pic>
      <p:sp>
        <p:nvSpPr>
          <p:cNvPr id="5" name="TextBox 4"/>
          <p:cNvSpPr txBox="1"/>
          <p:nvPr/>
        </p:nvSpPr>
        <p:spPr>
          <a:xfrm>
            <a:off x="4667241" y="285729"/>
            <a:ext cx="2985689" cy="584775"/>
          </a:xfrm>
          <a:prstGeom prst="rect">
            <a:avLst/>
          </a:prstGeom>
          <a:noFill/>
        </p:spPr>
        <p:txBody>
          <a:bodyPr wrap="none" rtlCol="0">
            <a:spAutoFit/>
          </a:bodyPr>
          <a:lstStyle/>
          <a:p>
            <a:r>
              <a:rPr lang="en-IN" sz="3200" b="1" dirty="0"/>
              <a:t>Connected CARS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95472" y="1142984"/>
            <a:ext cx="8215370" cy="1754326"/>
          </a:xfrm>
          <a:prstGeom prst="rect">
            <a:avLst/>
          </a:prstGeom>
        </p:spPr>
        <p:txBody>
          <a:bodyPr wrap="square">
            <a:spAutoFit/>
          </a:bodyPr>
          <a:lstStyle/>
          <a:p>
            <a:pPr algn="just">
              <a:buFont typeface="Arial" pitchFamily="34" charset="0"/>
              <a:buChar char="•"/>
            </a:pPr>
            <a:r>
              <a:rPr lang="en-IN" dirty="0"/>
              <a:t> Connected car is another prominent use case of IoT. </a:t>
            </a:r>
          </a:p>
          <a:p>
            <a:pPr algn="just">
              <a:buFont typeface="Arial" pitchFamily="34" charset="0"/>
              <a:buChar char="•"/>
            </a:pPr>
            <a:r>
              <a:rPr lang="en-IN" dirty="0"/>
              <a:t> The connected car enables the </a:t>
            </a:r>
            <a:r>
              <a:rPr lang="en-IN" dirty="0">
                <a:solidFill>
                  <a:srgbClr val="FF0000"/>
                </a:solidFill>
              </a:rPr>
              <a:t>exchange of information between the car </a:t>
            </a:r>
            <a:r>
              <a:rPr lang="en-IN" dirty="0"/>
              <a:t>and its surroundings via the Internet to devices which are a part of the IoT ecosystem. </a:t>
            </a:r>
          </a:p>
          <a:p>
            <a:pPr algn="just">
              <a:buFont typeface="Arial" pitchFamily="34" charset="0"/>
              <a:buChar char="•"/>
            </a:pPr>
            <a:r>
              <a:rPr lang="en-IN" dirty="0"/>
              <a:t> The vehicle’s connection to the Internet is provided either by a transmitter/receiver</a:t>
            </a:r>
          </a:p>
          <a:p>
            <a:pPr algn="just"/>
            <a:r>
              <a:rPr lang="en-IN" dirty="0">
                <a:solidFill>
                  <a:srgbClr val="FF0000"/>
                </a:solidFill>
              </a:rPr>
              <a:t>unit built into the vehicle itself </a:t>
            </a:r>
            <a:r>
              <a:rPr lang="en-IN" dirty="0"/>
              <a:t>or via </a:t>
            </a:r>
            <a:r>
              <a:rPr lang="en-IN" dirty="0">
                <a:solidFill>
                  <a:srgbClr val="FF0000"/>
                </a:solidFill>
              </a:rPr>
              <a:t>third-party systems such as smartphones.</a:t>
            </a:r>
          </a:p>
          <a:p>
            <a:pPr algn="just"/>
            <a:endParaRPr lang="en-IN" dirty="0">
              <a:solidFill>
                <a:srgbClr val="FF0000"/>
              </a:solidFill>
            </a:endParaRPr>
          </a:p>
        </p:txBody>
      </p:sp>
      <p:sp>
        <p:nvSpPr>
          <p:cNvPr id="5" name="Rectangle 4"/>
          <p:cNvSpPr/>
          <p:nvPr/>
        </p:nvSpPr>
        <p:spPr>
          <a:xfrm>
            <a:off x="4738678" y="428605"/>
            <a:ext cx="2822824" cy="584775"/>
          </a:xfrm>
          <a:prstGeom prst="rect">
            <a:avLst/>
          </a:prstGeom>
        </p:spPr>
        <p:txBody>
          <a:bodyPr wrap="none">
            <a:spAutoFit/>
          </a:bodyPr>
          <a:lstStyle/>
          <a:p>
            <a:r>
              <a:rPr lang="en-IN" sz="3200" b="1" dirty="0"/>
              <a:t>Connected Cars</a:t>
            </a:r>
          </a:p>
        </p:txBody>
      </p:sp>
      <p:pic>
        <p:nvPicPr>
          <p:cNvPr id="6146" name="Picture 2"/>
          <p:cNvPicPr>
            <a:picLocks noChangeAspect="1" noChangeArrowheads="1"/>
          </p:cNvPicPr>
          <p:nvPr/>
        </p:nvPicPr>
        <p:blipFill>
          <a:blip r:embed="rId2"/>
          <a:srcRect l="20290" b="12057"/>
          <a:stretch>
            <a:fillRect/>
          </a:stretch>
        </p:blipFill>
        <p:spPr bwMode="auto">
          <a:xfrm>
            <a:off x="1952596" y="2714620"/>
            <a:ext cx="3929090" cy="321471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l="20438" t="2312" b="10982"/>
          <a:stretch>
            <a:fillRect/>
          </a:stretch>
        </p:blipFill>
        <p:spPr bwMode="auto">
          <a:xfrm>
            <a:off x="5953124" y="2643182"/>
            <a:ext cx="4412468" cy="3643338"/>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t="91715" r="49051"/>
          <a:stretch>
            <a:fillRect/>
          </a:stretch>
        </p:blipFill>
        <p:spPr bwMode="auto">
          <a:xfrm>
            <a:off x="6738942" y="6215082"/>
            <a:ext cx="3324226" cy="409560"/>
          </a:xfrm>
          <a:prstGeom prst="rect">
            <a:avLst/>
          </a:prstGeom>
          <a:noFill/>
          <a:ln w="9525">
            <a:noFill/>
            <a:miter lim="800000"/>
            <a:headEnd/>
            <a:tailEnd/>
          </a:ln>
          <a:effectLst/>
        </p:spPr>
      </p:pic>
      <p:pic>
        <p:nvPicPr>
          <p:cNvPr id="9" name="Picture 2"/>
          <p:cNvPicPr>
            <a:picLocks noChangeAspect="1" noChangeArrowheads="1"/>
          </p:cNvPicPr>
          <p:nvPr/>
        </p:nvPicPr>
        <p:blipFill>
          <a:blip r:embed="rId2"/>
          <a:srcRect t="91591" r="61063"/>
          <a:stretch>
            <a:fillRect/>
          </a:stretch>
        </p:blipFill>
        <p:spPr bwMode="auto">
          <a:xfrm>
            <a:off x="2881291" y="6143644"/>
            <a:ext cx="2230167" cy="35719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024034" y="714356"/>
            <a:ext cx="8286808" cy="3357586"/>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Smart Health Care</a:t>
            </a:r>
            <a:br>
              <a:rPr lang="en-IN" b="1" dirty="0"/>
            </a:br>
            <a:r>
              <a:rPr lang="en-IN" b="1" dirty="0"/>
              <a:t>Systems</a:t>
            </a:r>
            <a:endParaRPr lang="en-IN" dirty="0"/>
          </a:p>
        </p:txBody>
      </p:sp>
      <p:pic>
        <p:nvPicPr>
          <p:cNvPr id="1027" name="Picture 3"/>
          <p:cNvPicPr>
            <a:picLocks noChangeAspect="1" noChangeArrowheads="1"/>
          </p:cNvPicPr>
          <p:nvPr/>
        </p:nvPicPr>
        <p:blipFill>
          <a:blip r:embed="rId2"/>
          <a:srcRect/>
          <a:stretch>
            <a:fillRect/>
          </a:stretch>
        </p:blipFill>
        <p:spPr bwMode="auto">
          <a:xfrm>
            <a:off x="2166911" y="1714489"/>
            <a:ext cx="7839075" cy="22002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5024431" y="3786190"/>
            <a:ext cx="5047737" cy="2714644"/>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66910" y="977800"/>
            <a:ext cx="7858180" cy="2308324"/>
          </a:xfrm>
          <a:prstGeom prst="rect">
            <a:avLst/>
          </a:prstGeom>
        </p:spPr>
        <p:txBody>
          <a:bodyPr wrap="square">
            <a:spAutoFit/>
          </a:bodyPr>
          <a:lstStyle/>
          <a:p>
            <a:pPr algn="just">
              <a:buFont typeface="Arial" pitchFamily="34" charset="0"/>
              <a:buChar char="•"/>
            </a:pPr>
            <a:r>
              <a:rPr lang="en-IN" dirty="0">
                <a:latin typeface="Times New Roman" pitchFamily="18" charset="0"/>
                <a:cs typeface="Times New Roman" pitchFamily="18" charset="0"/>
              </a:rPr>
              <a:t> IoT-driven non-invasive monitoring technology </a:t>
            </a:r>
            <a:r>
              <a:rPr lang="en-IN" i="1" dirty="0">
                <a:solidFill>
                  <a:srgbClr val="FF0000"/>
                </a:solidFill>
                <a:latin typeface="Times New Roman" pitchFamily="18" charset="0"/>
                <a:cs typeface="Times New Roman" pitchFamily="18" charset="0"/>
              </a:rPr>
              <a:t>allows critically ill patients to be monitored at home </a:t>
            </a:r>
            <a:r>
              <a:rPr lang="en-IN" dirty="0">
                <a:latin typeface="Times New Roman" pitchFamily="18" charset="0"/>
                <a:cs typeface="Times New Roman" pitchFamily="18" charset="0"/>
              </a:rPr>
              <a:t>using sensors which collect comprehensive physiological information of various vital body parameters of patients. </a:t>
            </a:r>
          </a:p>
          <a:p>
            <a:pPr algn="just">
              <a:buFont typeface="Arial" pitchFamily="34" charset="0"/>
              <a:buChar char="•"/>
            </a:pPr>
            <a:r>
              <a:rPr lang="en-IN" dirty="0">
                <a:latin typeface="Times New Roman" pitchFamily="18" charset="0"/>
                <a:cs typeface="Times New Roman" pitchFamily="18" charset="0"/>
              </a:rPr>
              <a:t> The data collected are </a:t>
            </a:r>
            <a:r>
              <a:rPr lang="en-IN" i="1" dirty="0">
                <a:solidFill>
                  <a:srgbClr val="FF0000"/>
                </a:solidFill>
                <a:latin typeface="Times New Roman" pitchFamily="18" charset="0"/>
                <a:cs typeface="Times New Roman" pitchFamily="18" charset="0"/>
              </a:rPr>
              <a:t>sent using gateways and wireless </a:t>
            </a:r>
            <a:r>
              <a:rPr lang="en-IN" dirty="0">
                <a:latin typeface="Times New Roman" pitchFamily="18" charset="0"/>
                <a:cs typeface="Times New Roman" pitchFamily="18" charset="0"/>
              </a:rPr>
              <a:t>networks to close </a:t>
            </a:r>
            <a:r>
              <a:rPr lang="en-IN" i="1" dirty="0">
                <a:solidFill>
                  <a:srgbClr val="FF0000"/>
                </a:solidFill>
                <a:latin typeface="Times New Roman" pitchFamily="18" charset="0"/>
                <a:cs typeface="Times New Roman" pitchFamily="18" charset="0"/>
              </a:rPr>
              <a:t>relatives and caretakers </a:t>
            </a:r>
            <a:r>
              <a:rPr lang="en-IN" dirty="0">
                <a:latin typeface="Times New Roman" pitchFamily="18" charset="0"/>
                <a:cs typeface="Times New Roman" pitchFamily="18" charset="0"/>
              </a:rPr>
              <a:t>for appropriate action.</a:t>
            </a:r>
          </a:p>
          <a:p>
            <a:pPr algn="just">
              <a:buFont typeface="Arial" pitchFamily="34" charset="0"/>
              <a:buChar char="•"/>
            </a:pPr>
            <a:r>
              <a:rPr lang="en-IN" dirty="0">
                <a:latin typeface="Times New Roman" pitchFamily="18" charset="0"/>
                <a:cs typeface="Times New Roman" pitchFamily="18" charset="0"/>
              </a:rPr>
              <a:t> This IoT technique </a:t>
            </a:r>
            <a:r>
              <a:rPr lang="en-IN" i="1" dirty="0">
                <a:solidFill>
                  <a:srgbClr val="FF0000"/>
                </a:solidFill>
                <a:latin typeface="Times New Roman" pitchFamily="18" charset="0"/>
                <a:cs typeface="Times New Roman" pitchFamily="18" charset="0"/>
              </a:rPr>
              <a:t>replaces the traditional in-person </a:t>
            </a:r>
            <a:r>
              <a:rPr lang="en-IN" dirty="0">
                <a:latin typeface="Times New Roman" pitchFamily="18" charset="0"/>
                <a:cs typeface="Times New Roman" pitchFamily="18" charset="0"/>
              </a:rPr>
              <a:t>continuous monitoring at hospitals by health care professionals and doctors. </a:t>
            </a:r>
          </a:p>
          <a:p>
            <a:pPr algn="just">
              <a:buFont typeface="Arial" pitchFamily="34" charset="0"/>
              <a:buChar char="•"/>
            </a:pPr>
            <a:r>
              <a:rPr lang="en-IN" dirty="0">
                <a:latin typeface="Times New Roman" pitchFamily="18" charset="0"/>
                <a:cs typeface="Times New Roman" pitchFamily="18" charset="0"/>
              </a:rPr>
              <a:t> This method provides improved </a:t>
            </a:r>
            <a:r>
              <a:rPr lang="en-IN" i="1" dirty="0">
                <a:solidFill>
                  <a:srgbClr val="FF0000"/>
                </a:solidFill>
                <a:latin typeface="Times New Roman" pitchFamily="18" charset="0"/>
                <a:cs typeface="Times New Roman" pitchFamily="18" charset="0"/>
              </a:rPr>
              <a:t>automated health care</a:t>
            </a:r>
            <a:r>
              <a:rPr lang="en-IN" dirty="0">
                <a:latin typeface="Times New Roman" pitchFamily="18" charset="0"/>
                <a:cs typeface="Times New Roman" pitchFamily="18" charset="0"/>
              </a:rPr>
              <a:t> at home at </a:t>
            </a:r>
            <a:r>
              <a:rPr lang="en-IN" i="1" dirty="0">
                <a:solidFill>
                  <a:srgbClr val="FF0000"/>
                </a:solidFill>
                <a:latin typeface="Times New Roman" pitchFamily="18" charset="0"/>
                <a:cs typeface="Times New Roman" pitchFamily="18" charset="0"/>
              </a:rPr>
              <a:t>affordable cost</a:t>
            </a:r>
            <a:r>
              <a:rPr lang="en-IN" dirty="0">
                <a:latin typeface="Times New Roman" pitchFamily="18" charset="0"/>
                <a:cs typeface="Times New Roman" pitchFamily="18" charset="0"/>
              </a:rPr>
              <a:t>.</a:t>
            </a:r>
          </a:p>
        </p:txBody>
      </p:sp>
      <p:sp>
        <p:nvSpPr>
          <p:cNvPr id="8" name="TextBox 7"/>
          <p:cNvSpPr txBox="1"/>
          <p:nvPr/>
        </p:nvSpPr>
        <p:spPr>
          <a:xfrm>
            <a:off x="2024035" y="549172"/>
            <a:ext cx="1952971" cy="400110"/>
          </a:xfrm>
          <a:prstGeom prst="rect">
            <a:avLst/>
          </a:prstGeom>
          <a:noFill/>
        </p:spPr>
        <p:txBody>
          <a:bodyPr wrap="none" rtlCol="0">
            <a:spAutoFit/>
          </a:bodyPr>
          <a:lstStyle/>
          <a:p>
            <a:r>
              <a:rPr lang="en-IN" sz="2000" b="1" dirty="0">
                <a:latin typeface="Times New Roman" pitchFamily="18" charset="0"/>
                <a:cs typeface="Times New Roman" pitchFamily="18" charset="0"/>
              </a:rPr>
              <a:t>A. Clinical Care</a:t>
            </a:r>
          </a:p>
        </p:txBody>
      </p:sp>
      <p:pic>
        <p:nvPicPr>
          <p:cNvPr id="2051" name="Picture 3"/>
          <p:cNvPicPr>
            <a:picLocks noChangeAspect="1" noChangeArrowheads="1"/>
          </p:cNvPicPr>
          <p:nvPr/>
        </p:nvPicPr>
        <p:blipFill>
          <a:blip r:embed="rId2"/>
          <a:srcRect/>
          <a:stretch>
            <a:fillRect/>
          </a:stretch>
        </p:blipFill>
        <p:spPr bwMode="auto">
          <a:xfrm>
            <a:off x="2524101" y="3286124"/>
            <a:ext cx="6962797" cy="3325126"/>
          </a:xfrm>
          <a:prstGeom prst="rect">
            <a:avLst/>
          </a:prstGeom>
          <a:noFill/>
          <a:ln w="9525">
            <a:noFill/>
            <a:miter lim="800000"/>
            <a:headEnd/>
            <a:tailEnd/>
          </a:ln>
          <a:effectLst/>
        </p:spPr>
      </p:pic>
      <p:sp>
        <p:nvSpPr>
          <p:cNvPr id="10" name="Rectangle 9"/>
          <p:cNvSpPr/>
          <p:nvPr/>
        </p:nvSpPr>
        <p:spPr>
          <a:xfrm>
            <a:off x="2024034" y="142852"/>
            <a:ext cx="8286808" cy="400110"/>
          </a:xfrm>
          <a:prstGeom prst="rect">
            <a:avLst/>
          </a:prstGeom>
        </p:spPr>
        <p:txBody>
          <a:bodyPr wrap="square">
            <a:spAutoFit/>
          </a:bodyPr>
          <a:lstStyle/>
          <a:p>
            <a:r>
              <a:rPr lang="en-IN" sz="2000" dirty="0">
                <a:latin typeface="Times New Roman" pitchFamily="18" charset="0"/>
                <a:cs typeface="Times New Roman" pitchFamily="18" charset="0"/>
              </a:rPr>
              <a:t>The two dimensions for the usage of IoT in health care are the following: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9720" y="285728"/>
            <a:ext cx="8643998" cy="2862322"/>
          </a:xfrm>
          <a:prstGeom prst="rect">
            <a:avLst/>
          </a:prstGeom>
        </p:spPr>
        <p:txBody>
          <a:bodyPr wrap="square">
            <a:spAutoFit/>
          </a:bodyPr>
          <a:lstStyle/>
          <a:p>
            <a:pPr algn="just"/>
            <a:r>
              <a:rPr lang="en-IN" b="1" dirty="0">
                <a:latin typeface="Times New Roman" pitchFamily="18" charset="0"/>
                <a:cs typeface="Times New Roman" pitchFamily="18" charset="0"/>
              </a:rPr>
              <a:t>B. Remote Monitoring</a:t>
            </a:r>
          </a:p>
          <a:p>
            <a:pPr algn="just">
              <a:buFont typeface="Arial" pitchFamily="34" charset="0"/>
              <a:buChar char="•"/>
            </a:pPr>
            <a:r>
              <a:rPr lang="en-IN" dirty="0">
                <a:latin typeface="Times New Roman" pitchFamily="18" charset="0"/>
                <a:cs typeface="Times New Roman" pitchFamily="18" charset="0"/>
              </a:rPr>
              <a:t> People who stay in </a:t>
            </a:r>
            <a:r>
              <a:rPr lang="en-IN" i="1" dirty="0">
                <a:solidFill>
                  <a:srgbClr val="FF0000"/>
                </a:solidFill>
                <a:latin typeface="Times New Roman" pitchFamily="18" charset="0"/>
                <a:cs typeface="Times New Roman" pitchFamily="18" charset="0"/>
              </a:rPr>
              <a:t>remote areas </a:t>
            </a:r>
            <a:r>
              <a:rPr lang="en-IN" dirty="0">
                <a:latin typeface="Times New Roman" pitchFamily="18" charset="0"/>
                <a:cs typeface="Times New Roman" pitchFamily="18" charset="0"/>
              </a:rPr>
              <a:t>typically </a:t>
            </a:r>
            <a:r>
              <a:rPr lang="en-IN" i="1" dirty="0">
                <a:solidFill>
                  <a:srgbClr val="FF0000"/>
                </a:solidFill>
                <a:latin typeface="Times New Roman" pitchFamily="18" charset="0"/>
                <a:cs typeface="Times New Roman" pitchFamily="18" charset="0"/>
              </a:rPr>
              <a:t>do not have access </a:t>
            </a:r>
            <a:r>
              <a:rPr lang="en-IN" dirty="0">
                <a:latin typeface="Times New Roman" pitchFamily="18" charset="0"/>
                <a:cs typeface="Times New Roman" pitchFamily="18" charset="0"/>
              </a:rPr>
              <a:t>to continuous health monitoring.</a:t>
            </a:r>
          </a:p>
          <a:p>
            <a:pPr algn="just">
              <a:buFont typeface="Arial" pitchFamily="34" charset="0"/>
              <a:buChar char="•"/>
            </a:pPr>
            <a:r>
              <a:rPr lang="en-IN" dirty="0">
                <a:latin typeface="Times New Roman" pitchFamily="18" charset="0"/>
                <a:cs typeface="Times New Roman" pitchFamily="18" charset="0"/>
              </a:rPr>
              <a:t> </a:t>
            </a:r>
            <a:r>
              <a:rPr lang="en-IN" i="1" dirty="0">
                <a:solidFill>
                  <a:srgbClr val="FF0000"/>
                </a:solidFill>
                <a:latin typeface="Times New Roman" pitchFamily="18" charset="0"/>
                <a:cs typeface="Times New Roman" pitchFamily="18" charset="0"/>
              </a:rPr>
              <a:t>Wireless sensors </a:t>
            </a:r>
            <a:r>
              <a:rPr lang="en-IN" dirty="0">
                <a:latin typeface="Times New Roman" pitchFamily="18" charset="0"/>
                <a:cs typeface="Times New Roman" pitchFamily="18" charset="0"/>
              </a:rPr>
              <a:t>interconnected </a:t>
            </a:r>
            <a:r>
              <a:rPr lang="en-IN" i="1" dirty="0">
                <a:solidFill>
                  <a:srgbClr val="FF0000"/>
                </a:solidFill>
                <a:latin typeface="Times New Roman" pitchFamily="18" charset="0"/>
                <a:cs typeface="Times New Roman" pitchFamily="18" charset="0"/>
              </a:rPr>
              <a:t>using IoT make health monitoring </a:t>
            </a:r>
            <a:r>
              <a:rPr lang="en-IN" dirty="0">
                <a:latin typeface="Times New Roman" pitchFamily="18" charset="0"/>
                <a:cs typeface="Times New Roman" pitchFamily="18" charset="0"/>
              </a:rPr>
              <a:t>available for these patients. </a:t>
            </a:r>
          </a:p>
          <a:p>
            <a:pPr algn="just">
              <a:buFont typeface="Arial" pitchFamily="34" charset="0"/>
              <a:buChar char="•"/>
            </a:pPr>
            <a:r>
              <a:rPr lang="en-IN" dirty="0">
                <a:latin typeface="Times New Roman" pitchFamily="18" charset="0"/>
                <a:cs typeface="Times New Roman" pitchFamily="18" charset="0"/>
              </a:rPr>
              <a:t> These wireless solutions </a:t>
            </a:r>
            <a:r>
              <a:rPr lang="en-IN" i="1" dirty="0">
                <a:solidFill>
                  <a:srgbClr val="FF0000"/>
                </a:solidFill>
                <a:latin typeface="Times New Roman" pitchFamily="18" charset="0"/>
                <a:cs typeface="Times New Roman" pitchFamily="18" charset="0"/>
              </a:rPr>
              <a:t>collect body parameters </a:t>
            </a:r>
            <a:r>
              <a:rPr lang="en-IN" dirty="0">
                <a:latin typeface="Times New Roman" pitchFamily="18" charset="0"/>
                <a:cs typeface="Times New Roman" pitchFamily="18" charset="0"/>
              </a:rPr>
              <a:t>using sensors, </a:t>
            </a:r>
            <a:r>
              <a:rPr lang="en-IN" i="1" dirty="0">
                <a:solidFill>
                  <a:srgbClr val="FF0000"/>
                </a:solidFill>
                <a:latin typeface="Times New Roman" pitchFamily="18" charset="0"/>
                <a:cs typeface="Times New Roman" pitchFamily="18" charset="0"/>
              </a:rPr>
              <a:t>apply complex algorithms </a:t>
            </a:r>
            <a:r>
              <a:rPr lang="en-IN" dirty="0">
                <a:latin typeface="Times New Roman" pitchFamily="18" charset="0"/>
                <a:cs typeface="Times New Roman" pitchFamily="18" charset="0"/>
              </a:rPr>
              <a:t>for data analysis, and then </a:t>
            </a:r>
            <a:r>
              <a:rPr lang="en-IN" i="1" dirty="0">
                <a:solidFill>
                  <a:srgbClr val="FF0000"/>
                </a:solidFill>
                <a:latin typeface="Times New Roman" pitchFamily="18" charset="0"/>
                <a:cs typeface="Times New Roman" pitchFamily="18" charset="0"/>
              </a:rPr>
              <a:t>share the analyzed data </a:t>
            </a:r>
            <a:r>
              <a:rPr lang="en-IN" dirty="0">
                <a:latin typeface="Times New Roman" pitchFamily="18" charset="0"/>
                <a:cs typeface="Times New Roman" pitchFamily="18" charset="0"/>
              </a:rPr>
              <a:t>with doctors or </a:t>
            </a:r>
            <a:r>
              <a:rPr lang="en-IN" i="1" dirty="0">
                <a:solidFill>
                  <a:srgbClr val="FF0000"/>
                </a:solidFill>
                <a:latin typeface="Times New Roman" pitchFamily="18" charset="0"/>
                <a:cs typeface="Times New Roman" pitchFamily="18" charset="0"/>
              </a:rPr>
              <a:t>health care professionals </a:t>
            </a:r>
            <a:r>
              <a:rPr lang="en-IN" dirty="0">
                <a:latin typeface="Times New Roman" pitchFamily="18" charset="0"/>
                <a:cs typeface="Times New Roman" pitchFamily="18" charset="0"/>
              </a:rPr>
              <a:t>who can provide relevant </a:t>
            </a:r>
            <a:r>
              <a:rPr lang="en-IN" i="1" dirty="0">
                <a:solidFill>
                  <a:srgbClr val="FF0000"/>
                </a:solidFill>
                <a:latin typeface="Times New Roman" pitchFamily="18" charset="0"/>
                <a:cs typeface="Times New Roman" pitchFamily="18" charset="0"/>
              </a:rPr>
              <a:t>health recommendations to patients</a:t>
            </a:r>
            <a:r>
              <a:rPr lang="en-IN" dirty="0">
                <a:latin typeface="Times New Roman" pitchFamily="18" charset="0"/>
                <a:cs typeface="Times New Roman" pitchFamily="18" charset="0"/>
              </a:rPr>
              <a:t>. </a:t>
            </a:r>
          </a:p>
          <a:p>
            <a:pPr algn="just">
              <a:buFont typeface="Arial" pitchFamily="34" charset="0"/>
              <a:buChar char="•"/>
            </a:pPr>
            <a:endParaRPr lang="en-IN" dirty="0">
              <a:latin typeface="Times New Roman" pitchFamily="18" charset="0"/>
              <a:cs typeface="Times New Roman" pitchFamily="18" charset="0"/>
            </a:endParaRPr>
          </a:p>
          <a:p>
            <a:pPr algn="just">
              <a:buFont typeface="Arial" pitchFamily="34" charset="0"/>
              <a:buChar char="•"/>
            </a:pPr>
            <a:r>
              <a:rPr lang="en-IN" dirty="0">
                <a:latin typeface="Times New Roman" pitchFamily="18" charset="0"/>
                <a:cs typeface="Times New Roman" pitchFamily="18" charset="0"/>
              </a:rPr>
              <a:t>The different types of scenarios which demand monitoring are summarized in</a:t>
            </a:r>
          </a:p>
        </p:txBody>
      </p:sp>
      <p:sp>
        <p:nvSpPr>
          <p:cNvPr id="3" name="Rectangle 2"/>
          <p:cNvSpPr/>
          <p:nvPr/>
        </p:nvSpPr>
        <p:spPr>
          <a:xfrm>
            <a:off x="1952596" y="3286125"/>
            <a:ext cx="8429684" cy="3139321"/>
          </a:xfrm>
          <a:prstGeom prst="rect">
            <a:avLst/>
          </a:prstGeom>
        </p:spPr>
        <p:txBody>
          <a:bodyPr wrap="square">
            <a:spAutoFit/>
          </a:bodyPr>
          <a:lstStyle/>
          <a:p>
            <a:pPr marL="342900" indent="-342900">
              <a:buFont typeface="+mj-lt"/>
              <a:buAutoNum type="arabicPeriod"/>
            </a:pPr>
            <a:r>
              <a:rPr lang="en-IN" i="1" dirty="0"/>
              <a:t>Providing special care for </a:t>
            </a:r>
            <a:r>
              <a:rPr lang="en-IN" i="1" dirty="0" err="1"/>
              <a:t>pediatric</a:t>
            </a:r>
            <a:r>
              <a:rPr lang="en-IN" i="1" dirty="0"/>
              <a:t> and aged – </a:t>
            </a:r>
            <a:r>
              <a:rPr lang="en-IN" dirty="0"/>
              <a:t>This mainly facilitates administration of treatment at home. </a:t>
            </a:r>
            <a:r>
              <a:rPr lang="en-IN" dirty="0" err="1"/>
              <a:t>Pediatric</a:t>
            </a:r>
            <a:r>
              <a:rPr lang="en-IN" dirty="0"/>
              <a:t> patients require special care and attention. Aged people have many chronic diseases. Monitoring such patients require careful tracking of their several physiological parameters, movements, and activities.</a:t>
            </a:r>
            <a:endParaRPr lang="en-IN" i="1" dirty="0"/>
          </a:p>
          <a:p>
            <a:pPr marL="342900" indent="-342900" algn="just">
              <a:buFont typeface="+mj-lt"/>
              <a:buAutoNum type="arabicPeriod"/>
            </a:pPr>
            <a:endParaRPr lang="en-IN" i="1" dirty="0"/>
          </a:p>
          <a:p>
            <a:pPr marL="342900" indent="-342900" algn="just">
              <a:buFont typeface="+mj-lt"/>
              <a:buAutoNum type="arabicPeriod"/>
            </a:pPr>
            <a:r>
              <a:rPr lang="en-IN" i="1" dirty="0"/>
              <a:t>Providing care for chronic disease management - </a:t>
            </a:r>
            <a:r>
              <a:rPr lang="en-IN" dirty="0"/>
              <a:t>Several chronic diseases like diabetes, high cholesterol, obesity, and cardiovascular diseases affect huge masses of population across the world. Management of these chronic diseases involves monitoring and managing the lifestyle of patients using continuous engagement methods.</a:t>
            </a:r>
            <a:endParaRPr lang="en-IN" i="1" dirty="0"/>
          </a:p>
          <a:p>
            <a:pPr marL="342900" indent="-342900" algn="just">
              <a:buFont typeface="+mj-lt"/>
              <a:buAutoNum type="arabicPeriod"/>
            </a:pP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166910" y="285729"/>
            <a:ext cx="7658100" cy="4295775"/>
          </a:xfrm>
          <a:prstGeom prst="rect">
            <a:avLst/>
          </a:prstGeom>
          <a:noFill/>
          <a:ln w="9525">
            <a:noFill/>
            <a:miter lim="800000"/>
            <a:headEnd/>
            <a:tailEnd/>
          </a:ln>
          <a:effectLst/>
        </p:spPr>
      </p:pic>
      <p:sp>
        <p:nvSpPr>
          <p:cNvPr id="3" name="Rectangle 2"/>
          <p:cNvSpPr/>
          <p:nvPr/>
        </p:nvSpPr>
        <p:spPr>
          <a:xfrm>
            <a:off x="2166910" y="4786322"/>
            <a:ext cx="3419078" cy="369332"/>
          </a:xfrm>
          <a:prstGeom prst="rect">
            <a:avLst/>
          </a:prstGeom>
        </p:spPr>
        <p:txBody>
          <a:bodyPr wrap="none">
            <a:spAutoFit/>
          </a:bodyPr>
          <a:lstStyle/>
          <a:p>
            <a:r>
              <a:rPr lang="en-IN" b="1" dirty="0"/>
              <a:t>Other Interesting Use Cases of IoT</a:t>
            </a:r>
            <a:endParaRPr lang="en-IN" dirty="0"/>
          </a:p>
        </p:txBody>
      </p:sp>
      <p:sp>
        <p:nvSpPr>
          <p:cNvPr id="4" name="TextBox 3"/>
          <p:cNvSpPr txBox="1"/>
          <p:nvPr/>
        </p:nvSpPr>
        <p:spPr>
          <a:xfrm>
            <a:off x="2024034" y="5143512"/>
            <a:ext cx="4572032" cy="1754326"/>
          </a:xfrm>
          <a:prstGeom prst="rect">
            <a:avLst/>
          </a:prstGeom>
          <a:noFill/>
        </p:spPr>
        <p:txBody>
          <a:bodyPr wrap="square" rtlCol="0">
            <a:spAutoFit/>
          </a:bodyPr>
          <a:lstStyle/>
          <a:p>
            <a:pPr marL="342900" indent="-342900">
              <a:buFont typeface="+mj-lt"/>
              <a:buAutoNum type="arabicPeriod"/>
            </a:pPr>
            <a:r>
              <a:rPr lang="en-IN" dirty="0" err="1"/>
              <a:t>mHealth</a:t>
            </a:r>
            <a:endParaRPr lang="en-IN" dirty="0"/>
          </a:p>
          <a:p>
            <a:pPr marL="342900" indent="-342900">
              <a:buFont typeface="+mj-lt"/>
              <a:buAutoNum type="arabicPeriod"/>
            </a:pPr>
            <a:r>
              <a:rPr lang="en-IN" dirty="0"/>
              <a:t>Education and awareness</a:t>
            </a:r>
          </a:p>
          <a:p>
            <a:pPr marL="342900" indent="-342900">
              <a:buFont typeface="+mj-lt"/>
              <a:buAutoNum type="arabicPeriod"/>
            </a:pPr>
            <a:r>
              <a:rPr lang="en-IN" dirty="0"/>
              <a:t>Remote data collection</a:t>
            </a:r>
          </a:p>
          <a:p>
            <a:pPr marL="342900" indent="-342900">
              <a:buFont typeface="+mj-lt"/>
              <a:buAutoNum type="arabicPeriod"/>
            </a:pPr>
            <a:r>
              <a:rPr lang="en-IN" dirty="0"/>
              <a:t>Remote monitoring</a:t>
            </a:r>
          </a:p>
          <a:p>
            <a:pPr marL="342900" indent="-342900">
              <a:buFont typeface="+mj-lt"/>
              <a:buAutoNum type="arabicPeriod"/>
            </a:pPr>
            <a:r>
              <a:rPr lang="en-IN" dirty="0"/>
              <a:t>Communication and training for health care workers</a:t>
            </a:r>
          </a:p>
        </p:txBody>
      </p:sp>
      <p:sp>
        <p:nvSpPr>
          <p:cNvPr id="6" name="Rectangle 5"/>
          <p:cNvSpPr/>
          <p:nvPr/>
        </p:nvSpPr>
        <p:spPr>
          <a:xfrm>
            <a:off x="6167439" y="5214950"/>
            <a:ext cx="4274183" cy="923330"/>
          </a:xfrm>
          <a:prstGeom prst="rect">
            <a:avLst/>
          </a:prstGeom>
        </p:spPr>
        <p:txBody>
          <a:bodyPr wrap="none">
            <a:spAutoFit/>
          </a:bodyPr>
          <a:lstStyle/>
          <a:p>
            <a:pPr marL="342900" indent="-342900">
              <a:buFont typeface="+mj-lt"/>
              <a:buAutoNum type="arabicPeriod" startAt="6"/>
            </a:pPr>
            <a:r>
              <a:rPr lang="en-IN" dirty="0"/>
              <a:t>Disease and epidemic outbreak tracking</a:t>
            </a:r>
          </a:p>
          <a:p>
            <a:pPr marL="342900" indent="-342900">
              <a:buFont typeface="+mj-lt"/>
              <a:buAutoNum type="arabicPeriod" startAt="6"/>
            </a:pPr>
            <a:r>
              <a:rPr lang="en-IN" dirty="0"/>
              <a:t>Diagnostics and treatment support</a:t>
            </a:r>
          </a:p>
          <a:p>
            <a:pPr marL="342900" indent="-342900">
              <a:buFont typeface="+mj-lt"/>
              <a:buAutoNum type="arabicPeriod" startAt="6"/>
            </a:pPr>
            <a:r>
              <a:rPr lang="en-IN" dirty="0"/>
              <a:t>Virtual consultation (telemedicine)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95473" y="357166"/>
            <a:ext cx="3990901" cy="369332"/>
          </a:xfrm>
          <a:prstGeom prst="rect">
            <a:avLst/>
          </a:prstGeom>
        </p:spPr>
        <p:txBody>
          <a:bodyPr wrap="none">
            <a:spAutoFit/>
          </a:bodyPr>
          <a:lstStyle/>
          <a:p>
            <a:r>
              <a:rPr lang="en-IN" b="1" dirty="0"/>
              <a:t>Challenges in the IoT Health Care Sector</a:t>
            </a:r>
            <a:endParaRPr lang="en-IN" dirty="0"/>
          </a:p>
        </p:txBody>
      </p:sp>
      <p:sp>
        <p:nvSpPr>
          <p:cNvPr id="6" name="Rectangle 5"/>
          <p:cNvSpPr/>
          <p:nvPr/>
        </p:nvSpPr>
        <p:spPr>
          <a:xfrm>
            <a:off x="2095472" y="785794"/>
            <a:ext cx="8215370" cy="3970318"/>
          </a:xfrm>
          <a:prstGeom prst="rect">
            <a:avLst/>
          </a:prstGeom>
        </p:spPr>
        <p:txBody>
          <a:bodyPr wrap="square">
            <a:spAutoFit/>
          </a:bodyPr>
          <a:lstStyle/>
          <a:p>
            <a:pPr marL="342900" indent="-342900" algn="just">
              <a:buFont typeface="+mj-lt"/>
              <a:buAutoNum type="arabicPeriod"/>
            </a:pPr>
            <a:r>
              <a:rPr lang="en-IN" i="1" dirty="0"/>
              <a:t>Managing diversity and interoperability of devices - </a:t>
            </a:r>
            <a:r>
              <a:rPr lang="en-IN" dirty="0"/>
              <a:t>When IoT is used in the health care domain, data are collected from a variety of devices and instruments and are </a:t>
            </a:r>
            <a:r>
              <a:rPr lang="en-IN" dirty="0">
                <a:solidFill>
                  <a:srgbClr val="FF0000"/>
                </a:solidFill>
              </a:rPr>
              <a:t>sent to the databases</a:t>
            </a:r>
            <a:r>
              <a:rPr lang="en-IN" dirty="0"/>
              <a:t> using </a:t>
            </a:r>
            <a:r>
              <a:rPr lang="en-IN" dirty="0">
                <a:solidFill>
                  <a:srgbClr val="FF0000"/>
                </a:solidFill>
              </a:rPr>
              <a:t>gateways defined through certain standards or regulations</a:t>
            </a:r>
            <a:r>
              <a:rPr lang="en-IN" dirty="0"/>
              <a:t>.</a:t>
            </a:r>
          </a:p>
          <a:p>
            <a:pPr marL="342900" indent="-342900" algn="just">
              <a:buFont typeface="+mj-lt"/>
              <a:buAutoNum type="arabicPeriod"/>
            </a:pPr>
            <a:r>
              <a:rPr lang="en-IN" i="1" dirty="0"/>
              <a:t>Data integration: </a:t>
            </a:r>
            <a:r>
              <a:rPr lang="en-IN" dirty="0"/>
              <a:t>it is required to </a:t>
            </a:r>
            <a:r>
              <a:rPr lang="en-IN" dirty="0">
                <a:solidFill>
                  <a:srgbClr val="FF0000"/>
                </a:solidFill>
              </a:rPr>
              <a:t>integrate data from several sensors </a:t>
            </a:r>
            <a:r>
              <a:rPr lang="en-IN" dirty="0"/>
              <a:t>like weighing scales, blood pressure monitors, electrocardiography (ECG) monitors, glucose meters, fitness equipments, social networks, imaging systems, and several other web resources </a:t>
            </a:r>
            <a:r>
              <a:rPr lang="en-IN" dirty="0">
                <a:solidFill>
                  <a:srgbClr val="FF0000"/>
                </a:solidFill>
              </a:rPr>
              <a:t>to give a meaningful interpretation</a:t>
            </a:r>
            <a:r>
              <a:rPr lang="en-IN" dirty="0"/>
              <a:t>.</a:t>
            </a:r>
          </a:p>
          <a:p>
            <a:pPr marL="342900" indent="-342900" algn="just">
              <a:buFont typeface="+mj-lt"/>
              <a:buAutoNum type="arabicPeriod"/>
            </a:pPr>
            <a:r>
              <a:rPr lang="en-IN" i="1" dirty="0"/>
              <a:t>Scale, data volume, and performance of data: </a:t>
            </a:r>
            <a:r>
              <a:rPr lang="en-IN" dirty="0"/>
              <a:t>As more and more devices are getting integrated into the IoT system, </a:t>
            </a:r>
            <a:r>
              <a:rPr lang="en-IN" dirty="0">
                <a:solidFill>
                  <a:srgbClr val="FF0000"/>
                </a:solidFill>
              </a:rPr>
              <a:t>more will be the amount of data </a:t>
            </a:r>
            <a:r>
              <a:rPr lang="en-IN" dirty="0"/>
              <a:t>which will get ingested, stored, and analyzed in order to </a:t>
            </a:r>
            <a:r>
              <a:rPr lang="en-IN" dirty="0">
                <a:solidFill>
                  <a:srgbClr val="FF0000"/>
                </a:solidFill>
              </a:rPr>
              <a:t>derive meaningful inferences.</a:t>
            </a:r>
          </a:p>
          <a:p>
            <a:pPr marL="342900" indent="-342900" algn="just">
              <a:buFont typeface="+mj-lt"/>
              <a:buAutoNum type="arabicPeriod"/>
            </a:pPr>
            <a:r>
              <a:rPr lang="en-IN" i="1" dirty="0"/>
              <a:t>Rapid evolution of applications:</a:t>
            </a:r>
          </a:p>
          <a:p>
            <a:pPr marL="342900" indent="-342900" algn="just">
              <a:buFont typeface="+mj-lt"/>
              <a:buAutoNum type="arabicPeriod"/>
            </a:pPr>
            <a:r>
              <a:rPr lang="en-IN" i="1" dirty="0"/>
              <a:t>Data privacy:</a:t>
            </a:r>
          </a:p>
          <a:p>
            <a:pPr marL="342900" indent="-342900" algn="just">
              <a:buFont typeface="+mj-lt"/>
              <a:buAutoNum type="arabicPeriod"/>
            </a:pPr>
            <a:r>
              <a:rPr lang="en-IN" i="1" dirty="0"/>
              <a:t>Need for medical expertise:</a:t>
            </a:r>
            <a:endParaRPr lang="en-IN"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4034" y="428604"/>
            <a:ext cx="3582456" cy="369332"/>
          </a:xfrm>
          <a:prstGeom prst="rect">
            <a:avLst/>
          </a:prstGeom>
        </p:spPr>
        <p:txBody>
          <a:bodyPr wrap="none">
            <a:spAutoFit/>
          </a:bodyPr>
          <a:lstStyle/>
          <a:p>
            <a:r>
              <a:rPr lang="en-IN" b="1" dirty="0"/>
              <a:t>Future Trends for IoT in Health Care</a:t>
            </a:r>
            <a:endParaRPr lang="en-IN" dirty="0"/>
          </a:p>
        </p:txBody>
      </p:sp>
      <p:sp>
        <p:nvSpPr>
          <p:cNvPr id="3" name="Rectangle 2"/>
          <p:cNvSpPr/>
          <p:nvPr/>
        </p:nvSpPr>
        <p:spPr>
          <a:xfrm>
            <a:off x="2095472" y="928671"/>
            <a:ext cx="8358246" cy="5078313"/>
          </a:xfrm>
          <a:prstGeom prst="rect">
            <a:avLst/>
          </a:prstGeom>
        </p:spPr>
        <p:txBody>
          <a:bodyPr wrap="square">
            <a:spAutoFit/>
          </a:bodyPr>
          <a:lstStyle/>
          <a:p>
            <a:pPr algn="just"/>
            <a:r>
              <a:rPr lang="en-IN" b="1" i="1" dirty="0"/>
              <a:t>1. Ingestible Sensor</a:t>
            </a:r>
          </a:p>
          <a:p>
            <a:pPr algn="just">
              <a:buFont typeface="Arial" pitchFamily="34" charset="0"/>
              <a:buChar char="•"/>
            </a:pPr>
            <a:r>
              <a:rPr lang="en-IN" dirty="0"/>
              <a:t> Ingestible sensor is the </a:t>
            </a:r>
            <a:r>
              <a:rPr lang="en-IN" dirty="0">
                <a:solidFill>
                  <a:srgbClr val="FF0000"/>
                </a:solidFill>
              </a:rPr>
              <a:t>sensor technology which is made available in the form of a pill</a:t>
            </a:r>
            <a:r>
              <a:rPr lang="en-IN" dirty="0"/>
              <a:t>. </a:t>
            </a:r>
          </a:p>
          <a:p>
            <a:pPr algn="just">
              <a:buFont typeface="Arial" pitchFamily="34" charset="0"/>
              <a:buChar char="•"/>
            </a:pPr>
            <a:r>
              <a:rPr lang="en-IN" dirty="0"/>
              <a:t> The pill is made of ingredients which are present in normal food, and the sensor gets </a:t>
            </a:r>
            <a:r>
              <a:rPr lang="en-IN" dirty="0">
                <a:solidFill>
                  <a:srgbClr val="FF0000"/>
                </a:solidFill>
              </a:rPr>
              <a:t>activated only on ingestion</a:t>
            </a:r>
            <a:r>
              <a:rPr lang="en-IN" dirty="0"/>
              <a:t>. </a:t>
            </a:r>
          </a:p>
          <a:p>
            <a:pPr algn="just">
              <a:buFont typeface="Arial" pitchFamily="34" charset="0"/>
              <a:buChar char="•"/>
            </a:pPr>
            <a:r>
              <a:rPr lang="en-IN" dirty="0"/>
              <a:t> This sensor-based pill is </a:t>
            </a:r>
            <a:r>
              <a:rPr lang="en-IN" dirty="0">
                <a:solidFill>
                  <a:srgbClr val="FF0000"/>
                </a:solidFill>
              </a:rPr>
              <a:t>consumed along with other prescribed medications </a:t>
            </a:r>
            <a:r>
              <a:rPr lang="en-IN" dirty="0"/>
              <a:t>by tracking the </a:t>
            </a:r>
            <a:r>
              <a:rPr lang="en-IN" dirty="0">
                <a:solidFill>
                  <a:srgbClr val="FF0000"/>
                </a:solidFill>
              </a:rPr>
              <a:t>exact time of ingestion </a:t>
            </a:r>
            <a:r>
              <a:rPr lang="en-IN" dirty="0"/>
              <a:t>of the pill in order to track compliance to medication. </a:t>
            </a:r>
          </a:p>
          <a:p>
            <a:pPr algn="just">
              <a:buFont typeface="Arial" pitchFamily="34" charset="0"/>
              <a:buChar char="•"/>
            </a:pPr>
            <a:r>
              <a:rPr lang="en-IN" dirty="0"/>
              <a:t>The sensor in the pill gets </a:t>
            </a:r>
            <a:r>
              <a:rPr lang="en-IN" dirty="0">
                <a:solidFill>
                  <a:srgbClr val="FF0000"/>
                </a:solidFill>
              </a:rPr>
              <a:t>powered on by the body fluids </a:t>
            </a:r>
            <a:r>
              <a:rPr lang="en-IN" dirty="0"/>
              <a:t>through chemical reaction in the stomach and no battery or antenna is required.</a:t>
            </a:r>
          </a:p>
          <a:p>
            <a:pPr algn="just">
              <a:buFont typeface="Arial" pitchFamily="34" charset="0"/>
              <a:buChar char="•"/>
            </a:pPr>
            <a:r>
              <a:rPr lang="en-IN" dirty="0"/>
              <a:t> This sensor which stays in the patient’s stomach </a:t>
            </a:r>
            <a:r>
              <a:rPr lang="en-IN" dirty="0">
                <a:solidFill>
                  <a:srgbClr val="FF0000"/>
                </a:solidFill>
              </a:rPr>
              <a:t>provides real-time updates </a:t>
            </a:r>
            <a:r>
              <a:rPr lang="en-IN" dirty="0"/>
              <a:t>on how the patient responds to medicine. </a:t>
            </a:r>
          </a:p>
          <a:p>
            <a:pPr algn="just">
              <a:buFont typeface="Arial" pitchFamily="34" charset="0"/>
              <a:buChar char="•"/>
            </a:pPr>
            <a:r>
              <a:rPr lang="en-IN" dirty="0"/>
              <a:t> </a:t>
            </a:r>
            <a:r>
              <a:rPr lang="en-IN" dirty="0">
                <a:solidFill>
                  <a:srgbClr val="FF0000"/>
                </a:solidFill>
              </a:rPr>
              <a:t>No other types of diagnostic tests are required </a:t>
            </a:r>
            <a:r>
              <a:rPr lang="en-IN" dirty="0"/>
              <a:t>for these patients. </a:t>
            </a:r>
          </a:p>
          <a:p>
            <a:pPr algn="just">
              <a:buFont typeface="Arial" pitchFamily="34" charset="0"/>
              <a:buChar char="•"/>
            </a:pPr>
            <a:r>
              <a:rPr lang="en-IN" dirty="0"/>
              <a:t> After activation, sensor also </a:t>
            </a:r>
            <a:r>
              <a:rPr lang="en-IN" dirty="0">
                <a:solidFill>
                  <a:srgbClr val="FF0000"/>
                </a:solidFill>
              </a:rPr>
              <a:t>generates and transmits a unique number</a:t>
            </a:r>
            <a:r>
              <a:rPr lang="en-IN" dirty="0"/>
              <a:t>. Along with the unique number, the ingestible sensor also </a:t>
            </a:r>
            <a:r>
              <a:rPr lang="en-IN" dirty="0">
                <a:solidFill>
                  <a:srgbClr val="FF0000"/>
                </a:solidFill>
              </a:rPr>
              <a:t>transmits various body parameters</a:t>
            </a:r>
            <a:r>
              <a:rPr lang="en-IN" dirty="0"/>
              <a:t>, activity, and rest patterns to the user’s mobile device. </a:t>
            </a:r>
          </a:p>
          <a:p>
            <a:pPr algn="just">
              <a:buFont typeface="Arial" pitchFamily="34" charset="0"/>
              <a:buChar char="•"/>
            </a:pPr>
            <a:r>
              <a:rPr lang="en-IN" dirty="0"/>
              <a:t> These parameters from the mobile device are </a:t>
            </a:r>
            <a:r>
              <a:rPr lang="en-IN" dirty="0">
                <a:solidFill>
                  <a:srgbClr val="FF0000"/>
                </a:solidFill>
              </a:rPr>
              <a:t>passed on to a central gateway </a:t>
            </a:r>
            <a:r>
              <a:rPr lang="en-IN" dirty="0"/>
              <a:t>from where it is sent to a secured data server. </a:t>
            </a:r>
          </a:p>
          <a:p>
            <a:pPr algn="just">
              <a:buFont typeface="Arial" pitchFamily="34" charset="0"/>
              <a:buChar char="•"/>
            </a:pPr>
            <a:r>
              <a:rPr lang="en-IN" dirty="0"/>
              <a:t> All the </a:t>
            </a:r>
            <a:r>
              <a:rPr lang="en-IN" dirty="0">
                <a:solidFill>
                  <a:srgbClr val="FF0000"/>
                </a:solidFill>
              </a:rPr>
              <a:t>authenticated agents </a:t>
            </a:r>
            <a:r>
              <a:rPr lang="en-IN" dirty="0"/>
              <a:t>get necessary information from this data server.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149C8-7905-6BDD-AE24-2A1D2E3BDB7E}"/>
            </a:ext>
          </a:extLst>
        </p:cNvPr>
        <p:cNvGrpSpPr/>
        <p:nvPr/>
      </p:nvGrpSpPr>
      <p:grpSpPr>
        <a:xfrm>
          <a:off x="0" y="0"/>
          <a:ext cx="0" cy="0"/>
          <a:chOff x="0" y="0"/>
          <a:chExt cx="0" cy="0"/>
        </a:xfrm>
      </p:grpSpPr>
      <p:pic>
        <p:nvPicPr>
          <p:cNvPr id="5" name="Picture 2" descr="vertical-applications">
            <a:extLst>
              <a:ext uri="{FF2B5EF4-FFF2-40B4-BE49-F238E27FC236}">
                <a16:creationId xmlns:a16="http://schemas.microsoft.com/office/drawing/2014/main" id="{30DE5C82-0938-E29E-B263-50D03F669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837" y="215581"/>
            <a:ext cx="6800850" cy="65055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TGO T-Call ESP32 SIM800L: Publish Data to Cloud without Wi-Fi diagram">
            <a:extLst>
              <a:ext uri="{FF2B5EF4-FFF2-40B4-BE49-F238E27FC236}">
                <a16:creationId xmlns:a16="http://schemas.microsoft.com/office/drawing/2014/main" id="{1C958828-D002-8595-6C39-54B1625CD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8138"/>
            <a:ext cx="5326441" cy="3152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59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452663" y="642918"/>
            <a:ext cx="7522559" cy="5143536"/>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5472" y="335847"/>
            <a:ext cx="8072494" cy="4708981"/>
          </a:xfrm>
          <a:prstGeom prst="rect">
            <a:avLst/>
          </a:prstGeom>
        </p:spPr>
        <p:txBody>
          <a:bodyPr wrap="square">
            <a:spAutoFit/>
          </a:bodyPr>
          <a:lstStyle/>
          <a:p>
            <a:pPr algn="just"/>
            <a:r>
              <a:rPr lang="en-IN" sz="2000" b="1" i="1" dirty="0"/>
              <a:t>2. Digital Medicine</a:t>
            </a:r>
          </a:p>
          <a:p>
            <a:pPr algn="just"/>
            <a:endParaRPr lang="en-IN" sz="2000" b="1" i="1" dirty="0"/>
          </a:p>
          <a:p>
            <a:pPr algn="just">
              <a:buFont typeface="Arial" pitchFamily="34" charset="0"/>
              <a:buChar char="•"/>
            </a:pPr>
            <a:r>
              <a:rPr lang="en-IN" sz="2000" dirty="0"/>
              <a:t> In case of digital medicine, the medicine itself goes digital. </a:t>
            </a:r>
          </a:p>
          <a:p>
            <a:pPr algn="just">
              <a:buFont typeface="Arial" pitchFamily="34" charset="0"/>
              <a:buChar char="•"/>
            </a:pPr>
            <a:r>
              <a:rPr lang="en-IN" sz="2000" dirty="0"/>
              <a:t> Digital medicines will resemble the medicines of present day with only an additional component: </a:t>
            </a:r>
            <a:r>
              <a:rPr lang="en-IN" sz="2000" i="1" dirty="0">
                <a:solidFill>
                  <a:srgbClr val="FF0000"/>
                </a:solidFill>
              </a:rPr>
              <a:t>a tiny sensor </a:t>
            </a:r>
            <a:r>
              <a:rPr lang="en-IN" sz="2000" dirty="0"/>
              <a:t>which can provide vital information about </a:t>
            </a:r>
            <a:r>
              <a:rPr lang="en-IN" sz="2000" dirty="0">
                <a:solidFill>
                  <a:srgbClr val="FF0000"/>
                </a:solidFill>
              </a:rPr>
              <a:t>medication-consuming behaviours </a:t>
            </a:r>
            <a:r>
              <a:rPr lang="en-IN" sz="2000" dirty="0"/>
              <a:t>and </a:t>
            </a:r>
            <a:r>
              <a:rPr lang="en-IN" sz="2000" dirty="0">
                <a:solidFill>
                  <a:srgbClr val="FF0000"/>
                </a:solidFill>
              </a:rPr>
              <a:t>responsiveness of body </a:t>
            </a:r>
            <a:r>
              <a:rPr lang="en-IN" sz="2000" dirty="0"/>
              <a:t>to the medicine along with several other body parameters which may need to be tracked. </a:t>
            </a:r>
          </a:p>
          <a:p>
            <a:pPr algn="just">
              <a:buFont typeface="Arial" pitchFamily="34" charset="0"/>
              <a:buChar char="•"/>
            </a:pPr>
            <a:r>
              <a:rPr lang="en-IN" sz="2000" dirty="0"/>
              <a:t> These sensors are only </a:t>
            </a:r>
            <a:r>
              <a:rPr lang="en-IN" sz="2000" dirty="0">
                <a:solidFill>
                  <a:srgbClr val="FF0000"/>
                </a:solidFill>
              </a:rPr>
              <a:t>activated when they come in contact </a:t>
            </a:r>
            <a:r>
              <a:rPr lang="en-IN" sz="2000" dirty="0"/>
              <a:t>with the acid present in the stomach.</a:t>
            </a:r>
          </a:p>
          <a:p>
            <a:pPr algn="just">
              <a:buFont typeface="Arial" pitchFamily="34" charset="0"/>
              <a:buChar char="•"/>
            </a:pPr>
            <a:r>
              <a:rPr lang="en-IN" sz="2000" dirty="0"/>
              <a:t> Digital medicines will revolutionize the health care industry because of the </a:t>
            </a:r>
            <a:r>
              <a:rPr lang="en-IN" sz="2000" dirty="0">
                <a:solidFill>
                  <a:srgbClr val="FF0000"/>
                </a:solidFill>
              </a:rPr>
              <a:t>capability to track </a:t>
            </a:r>
            <a:r>
              <a:rPr lang="en-IN" sz="2000" dirty="0"/>
              <a:t>and report a patient’s vital body parameters on a </a:t>
            </a:r>
            <a:r>
              <a:rPr lang="en-IN" sz="2000" dirty="0">
                <a:solidFill>
                  <a:srgbClr val="FF0000"/>
                </a:solidFill>
              </a:rPr>
              <a:t>24/7 basis.</a:t>
            </a:r>
          </a:p>
          <a:p>
            <a:pPr algn="just">
              <a:buFont typeface="Arial" pitchFamily="34" charset="0"/>
              <a:buChar char="•"/>
            </a:pPr>
            <a:r>
              <a:rPr lang="en-IN" sz="2000" dirty="0"/>
              <a:t> Digital medicines are in various stages of development, and they have </a:t>
            </a:r>
            <a:r>
              <a:rPr lang="en-IN" sz="2000" dirty="0">
                <a:solidFill>
                  <a:srgbClr val="FF0000"/>
                </a:solidFill>
              </a:rPr>
              <a:t>not yet received FDA clearance.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495" y="259248"/>
            <a:ext cx="10515600" cy="1325563"/>
          </a:xfrm>
        </p:spPr>
        <p:txBody>
          <a:bodyPr/>
          <a:lstStyle/>
          <a:p>
            <a:r>
              <a:rPr lang="en-US" b="1"/>
              <a:t>IoT Verticals</a:t>
            </a:r>
            <a:endParaRPr lang="en-IN" b="1"/>
          </a:p>
        </p:txBody>
      </p:sp>
      <p:pic>
        <p:nvPicPr>
          <p:cNvPr id="2050" name="Picture 2" descr="Examples of vertical markets for the IoT - SmartConnectedDevice"/>
          <p:cNvPicPr>
            <a:picLocks noChangeAspect="1" noChangeArrowheads="1"/>
          </p:cNvPicPr>
          <p:nvPr/>
        </p:nvPicPr>
        <p:blipFill rotWithShape="1">
          <a:blip r:embed="rId2">
            <a:extLst>
              <a:ext uri="{28A0092B-C50C-407E-A947-70E740481C1C}">
                <a14:useLocalDpi xmlns:a14="http://schemas.microsoft.com/office/drawing/2010/main" val="0"/>
              </a:ext>
            </a:extLst>
          </a:blip>
          <a:srcRect t="18374"/>
          <a:stretch/>
        </p:blipFill>
        <p:spPr bwMode="auto">
          <a:xfrm>
            <a:off x="605495" y="1507807"/>
            <a:ext cx="11368332" cy="43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68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495" y="259248"/>
            <a:ext cx="10515600" cy="1325563"/>
          </a:xfrm>
        </p:spPr>
        <p:txBody>
          <a:bodyPr/>
          <a:lstStyle/>
          <a:p>
            <a:r>
              <a:rPr lang="en-US" b="1" err="1"/>
              <a:t>IoT</a:t>
            </a:r>
            <a:r>
              <a:rPr lang="en-US" b="1"/>
              <a:t> Verticals</a:t>
            </a:r>
            <a:endParaRPr lang="en-IN" b="1"/>
          </a:p>
        </p:txBody>
      </p:sp>
      <p:sp>
        <p:nvSpPr>
          <p:cNvPr id="3" name="Rectangle 2"/>
          <p:cNvSpPr/>
          <p:nvPr/>
        </p:nvSpPr>
        <p:spPr>
          <a:xfrm>
            <a:off x="605495" y="1421414"/>
            <a:ext cx="3456366" cy="1200329"/>
          </a:xfrm>
          <a:prstGeom prst="rect">
            <a:avLst/>
          </a:prstGeom>
        </p:spPr>
        <p:txBody>
          <a:bodyPr wrap="square">
            <a:spAutoFit/>
          </a:bodyPr>
          <a:lstStyle/>
          <a:p>
            <a:pPr algn="just"/>
            <a:r>
              <a:rPr lang="en-US" b="1">
                <a:latin typeface="robotobold"/>
              </a:rPr>
              <a:t>Smart Systems: </a:t>
            </a:r>
            <a:r>
              <a:rPr lang="en-US">
                <a:latin typeface="robotolight"/>
              </a:rPr>
              <a:t>Improve operational performance through seamless system integration.</a:t>
            </a:r>
            <a:endParaRPr lang="en-IN"/>
          </a:p>
        </p:txBody>
      </p:sp>
      <p:pic>
        <p:nvPicPr>
          <p:cNvPr id="4" name="Picture 3"/>
          <p:cNvPicPr>
            <a:picLocks noChangeAspect="1"/>
          </p:cNvPicPr>
          <p:nvPr/>
        </p:nvPicPr>
        <p:blipFill>
          <a:blip r:embed="rId2"/>
          <a:stretch>
            <a:fillRect/>
          </a:stretch>
        </p:blipFill>
        <p:spPr>
          <a:xfrm>
            <a:off x="1831911" y="2351081"/>
            <a:ext cx="1381125" cy="1543050"/>
          </a:xfrm>
          <a:prstGeom prst="rect">
            <a:avLst/>
          </a:prstGeom>
        </p:spPr>
      </p:pic>
      <p:sp>
        <p:nvSpPr>
          <p:cNvPr id="5" name="Rectangle 4"/>
          <p:cNvSpPr/>
          <p:nvPr/>
        </p:nvSpPr>
        <p:spPr>
          <a:xfrm>
            <a:off x="4616918" y="1364613"/>
            <a:ext cx="3516429" cy="1200329"/>
          </a:xfrm>
          <a:prstGeom prst="rect">
            <a:avLst/>
          </a:prstGeom>
        </p:spPr>
        <p:txBody>
          <a:bodyPr wrap="square">
            <a:spAutoFit/>
          </a:bodyPr>
          <a:lstStyle/>
          <a:p>
            <a:pPr algn="just"/>
            <a:r>
              <a:rPr lang="en-US" b="1">
                <a:latin typeface="robotobold"/>
              </a:rPr>
              <a:t>Smart Buildings: </a:t>
            </a:r>
            <a:r>
              <a:rPr lang="en-US">
                <a:latin typeface="robotolight"/>
              </a:rPr>
              <a:t>Monitor and manage multiple eco-friendly properties in real-time.</a:t>
            </a:r>
            <a:br>
              <a:rPr lang="en-US"/>
            </a:br>
            <a:endParaRPr lang="en-IN"/>
          </a:p>
        </p:txBody>
      </p:sp>
      <p:pic>
        <p:nvPicPr>
          <p:cNvPr id="6" name="Picture 5"/>
          <p:cNvPicPr>
            <a:picLocks noChangeAspect="1"/>
          </p:cNvPicPr>
          <p:nvPr/>
        </p:nvPicPr>
        <p:blipFill>
          <a:blip r:embed="rId3"/>
          <a:stretch>
            <a:fillRect/>
          </a:stretch>
        </p:blipFill>
        <p:spPr>
          <a:xfrm>
            <a:off x="5670282" y="2232018"/>
            <a:ext cx="1409700" cy="1781175"/>
          </a:xfrm>
          <a:prstGeom prst="rect">
            <a:avLst/>
          </a:prstGeom>
        </p:spPr>
      </p:pic>
      <p:sp>
        <p:nvSpPr>
          <p:cNvPr id="7" name="Rectangle 6"/>
          <p:cNvSpPr/>
          <p:nvPr/>
        </p:nvSpPr>
        <p:spPr>
          <a:xfrm>
            <a:off x="8599765" y="1345944"/>
            <a:ext cx="3355820" cy="1200329"/>
          </a:xfrm>
          <a:prstGeom prst="rect">
            <a:avLst/>
          </a:prstGeom>
        </p:spPr>
        <p:txBody>
          <a:bodyPr wrap="square">
            <a:spAutoFit/>
          </a:bodyPr>
          <a:lstStyle/>
          <a:p>
            <a:pPr algn="just"/>
            <a:r>
              <a:rPr lang="en-US" b="1">
                <a:latin typeface="robotobold"/>
              </a:rPr>
              <a:t>Industrial </a:t>
            </a:r>
            <a:r>
              <a:rPr lang="en-US" b="1" err="1">
                <a:latin typeface="robotobold"/>
              </a:rPr>
              <a:t>IoT</a:t>
            </a:r>
            <a:r>
              <a:rPr lang="en-US" b="1">
                <a:latin typeface="robotobold"/>
              </a:rPr>
              <a:t>: </a:t>
            </a:r>
            <a:r>
              <a:rPr lang="en-US">
                <a:latin typeface="robotolight"/>
              </a:rPr>
              <a:t>Reduce human error, improve process accuracy, and reduce overall operational costs.</a:t>
            </a:r>
            <a:endParaRPr lang="en-IN"/>
          </a:p>
        </p:txBody>
      </p:sp>
      <p:pic>
        <p:nvPicPr>
          <p:cNvPr id="8" name="Picture 7"/>
          <p:cNvPicPr>
            <a:picLocks noChangeAspect="1"/>
          </p:cNvPicPr>
          <p:nvPr/>
        </p:nvPicPr>
        <p:blipFill>
          <a:blip r:embed="rId4"/>
          <a:stretch>
            <a:fillRect/>
          </a:stretch>
        </p:blipFill>
        <p:spPr>
          <a:xfrm>
            <a:off x="9797376" y="2502167"/>
            <a:ext cx="1828800" cy="1628775"/>
          </a:xfrm>
          <a:prstGeom prst="rect">
            <a:avLst/>
          </a:prstGeom>
        </p:spPr>
      </p:pic>
      <p:sp>
        <p:nvSpPr>
          <p:cNvPr id="9" name="Rectangle 8"/>
          <p:cNvSpPr/>
          <p:nvPr/>
        </p:nvSpPr>
        <p:spPr>
          <a:xfrm>
            <a:off x="518868" y="4288574"/>
            <a:ext cx="3774000" cy="1200329"/>
          </a:xfrm>
          <a:prstGeom prst="rect">
            <a:avLst/>
          </a:prstGeom>
        </p:spPr>
        <p:txBody>
          <a:bodyPr wrap="square">
            <a:spAutoFit/>
          </a:bodyPr>
          <a:lstStyle/>
          <a:p>
            <a:pPr algn="just"/>
            <a:r>
              <a:rPr lang="en-US" b="1">
                <a:latin typeface="robotobold"/>
              </a:rPr>
              <a:t>Transportation &amp; Logistics: </a:t>
            </a:r>
            <a:r>
              <a:rPr lang="en-US">
                <a:latin typeface="robotolight"/>
              </a:rPr>
              <a:t>Enhance in-transit visibility while accelerating delivery time and operational efficiency.</a:t>
            </a:r>
            <a:endParaRPr lang="en-IN"/>
          </a:p>
        </p:txBody>
      </p:sp>
      <p:pic>
        <p:nvPicPr>
          <p:cNvPr id="10" name="Picture 9"/>
          <p:cNvPicPr>
            <a:picLocks noChangeAspect="1"/>
          </p:cNvPicPr>
          <p:nvPr/>
        </p:nvPicPr>
        <p:blipFill>
          <a:blip r:embed="rId5"/>
          <a:stretch>
            <a:fillRect/>
          </a:stretch>
        </p:blipFill>
        <p:spPr>
          <a:xfrm>
            <a:off x="2797443" y="5179595"/>
            <a:ext cx="1495425" cy="1600200"/>
          </a:xfrm>
          <a:prstGeom prst="rect">
            <a:avLst/>
          </a:prstGeom>
        </p:spPr>
      </p:pic>
      <p:sp>
        <p:nvSpPr>
          <p:cNvPr id="11" name="Rectangle 10"/>
          <p:cNvSpPr/>
          <p:nvPr/>
        </p:nvSpPr>
        <p:spPr>
          <a:xfrm>
            <a:off x="4751671" y="4265677"/>
            <a:ext cx="3574182" cy="1200329"/>
          </a:xfrm>
          <a:prstGeom prst="rect">
            <a:avLst/>
          </a:prstGeom>
        </p:spPr>
        <p:txBody>
          <a:bodyPr wrap="square">
            <a:spAutoFit/>
          </a:bodyPr>
          <a:lstStyle/>
          <a:p>
            <a:pPr algn="just"/>
            <a:r>
              <a:rPr lang="en-US" b="1">
                <a:latin typeface="robotobold"/>
              </a:rPr>
              <a:t>Smart Oil &amp; Gas:</a:t>
            </a:r>
            <a:r>
              <a:rPr lang="en-US">
                <a:latin typeface="robotobold"/>
              </a:rPr>
              <a:t> </a:t>
            </a:r>
            <a:r>
              <a:rPr lang="en-US">
                <a:latin typeface="robotolight"/>
              </a:rPr>
              <a:t>Eliminate on-site visits and increase regulatory compliance, reliability and efficiency.</a:t>
            </a:r>
            <a:endParaRPr lang="en-IN"/>
          </a:p>
        </p:txBody>
      </p:sp>
      <p:pic>
        <p:nvPicPr>
          <p:cNvPr id="12" name="Picture 11"/>
          <p:cNvPicPr>
            <a:picLocks noChangeAspect="1"/>
          </p:cNvPicPr>
          <p:nvPr/>
        </p:nvPicPr>
        <p:blipFill>
          <a:blip r:embed="rId6"/>
          <a:stretch>
            <a:fillRect/>
          </a:stretch>
        </p:blipFill>
        <p:spPr>
          <a:xfrm>
            <a:off x="6150042" y="5103384"/>
            <a:ext cx="1123950" cy="1590675"/>
          </a:xfrm>
          <a:prstGeom prst="rect">
            <a:avLst/>
          </a:prstGeom>
        </p:spPr>
      </p:pic>
      <p:sp>
        <p:nvSpPr>
          <p:cNvPr id="13" name="Rectangle 12"/>
          <p:cNvSpPr/>
          <p:nvPr/>
        </p:nvSpPr>
        <p:spPr>
          <a:xfrm>
            <a:off x="8599765" y="4256265"/>
            <a:ext cx="3451064" cy="1200329"/>
          </a:xfrm>
          <a:prstGeom prst="rect">
            <a:avLst/>
          </a:prstGeom>
        </p:spPr>
        <p:txBody>
          <a:bodyPr wrap="square">
            <a:spAutoFit/>
          </a:bodyPr>
          <a:lstStyle/>
          <a:p>
            <a:r>
              <a:rPr lang="en-US" b="1">
                <a:latin typeface="robotobold"/>
              </a:rPr>
              <a:t>Telecom: </a:t>
            </a:r>
            <a:r>
              <a:rPr lang="en-US">
                <a:latin typeface="robotolight"/>
              </a:rPr>
              <a:t>Develop new revenue streams and cross sell services while enhancing customer loyalty.</a:t>
            </a:r>
            <a:endParaRPr lang="en-IN"/>
          </a:p>
        </p:txBody>
      </p:sp>
      <p:pic>
        <p:nvPicPr>
          <p:cNvPr id="14" name="Picture 13"/>
          <p:cNvPicPr>
            <a:picLocks noChangeAspect="1"/>
          </p:cNvPicPr>
          <p:nvPr/>
        </p:nvPicPr>
        <p:blipFill>
          <a:blip r:embed="rId7"/>
          <a:stretch>
            <a:fillRect/>
          </a:stretch>
        </p:blipFill>
        <p:spPr>
          <a:xfrm>
            <a:off x="9547007" y="5179595"/>
            <a:ext cx="1895475" cy="1704975"/>
          </a:xfrm>
          <a:prstGeom prst="rect">
            <a:avLst/>
          </a:prstGeom>
        </p:spPr>
      </p:pic>
    </p:spTree>
    <p:extLst>
      <p:ext uri="{BB962C8B-B14F-4D97-AF65-F5344CB8AC3E}">
        <p14:creationId xmlns:p14="http://schemas.microsoft.com/office/powerpoint/2010/main" val="2423363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495" y="259248"/>
            <a:ext cx="2792223" cy="1325563"/>
          </a:xfrm>
        </p:spPr>
        <p:txBody>
          <a:bodyPr/>
          <a:lstStyle/>
          <a:p>
            <a:r>
              <a:rPr lang="en-US" b="1" err="1"/>
              <a:t>IoT</a:t>
            </a:r>
            <a:r>
              <a:rPr lang="en-US" b="1"/>
              <a:t> Verticals</a:t>
            </a:r>
            <a:endParaRPr lang="en-IN" b="1"/>
          </a:p>
        </p:txBody>
      </p:sp>
      <p:pic>
        <p:nvPicPr>
          <p:cNvPr id="10242" name="Picture 2" descr="The Eco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195" y="21522"/>
            <a:ext cx="9163251" cy="683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670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Roadmap for developing complete </a:t>
            </a:r>
            <a:r>
              <a:rPr lang="en-US" sz="4000" err="1">
                <a:latin typeface="Times New Roman" panose="02020603050405020304" pitchFamily="18" charset="0"/>
                <a:cs typeface="Times New Roman" panose="02020603050405020304" pitchFamily="18" charset="0"/>
              </a:rPr>
              <a:t>IoT</a:t>
            </a:r>
            <a:r>
              <a:rPr lang="en-US" sz="4000">
                <a:latin typeface="Times New Roman" panose="02020603050405020304" pitchFamily="18" charset="0"/>
                <a:cs typeface="Times New Roman" panose="02020603050405020304" pitchFamily="18" charset="0"/>
              </a:rPr>
              <a:t> solutions</a:t>
            </a:r>
          </a:p>
        </p:txBody>
      </p:sp>
      <p:pic>
        <p:nvPicPr>
          <p:cNvPr id="4098" name="Picture 2" descr="9 The Roadmap for the development of the IoT technology [4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078" y="1074671"/>
            <a:ext cx="9296893" cy="564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86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Roadmap for developing complete </a:t>
            </a:r>
            <a:r>
              <a:rPr lang="en-US" sz="4000" err="1">
                <a:latin typeface="Times New Roman" panose="02020603050405020304" pitchFamily="18" charset="0"/>
                <a:cs typeface="Times New Roman" panose="02020603050405020304" pitchFamily="18" charset="0"/>
              </a:rPr>
              <a:t>IoT</a:t>
            </a:r>
            <a:r>
              <a:rPr lang="en-US" sz="4000">
                <a:latin typeface="Times New Roman" panose="02020603050405020304" pitchFamily="18" charset="0"/>
                <a:cs typeface="Times New Roman" panose="02020603050405020304" pitchFamily="18" charset="0"/>
              </a:rPr>
              <a:t> solutions</a:t>
            </a:r>
          </a:p>
        </p:txBody>
      </p:sp>
      <p:pic>
        <p:nvPicPr>
          <p:cNvPr id="4" name="Picture 2" descr="b): Technology roadmap of Internet of Things (Io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901" y="1007294"/>
            <a:ext cx="6879157" cy="552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68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Smart City</a:t>
            </a:r>
          </a:p>
        </p:txBody>
      </p:sp>
      <p:pic>
        <p:nvPicPr>
          <p:cNvPr id="13314" name="Picture 2" descr="Smart City Solution Appr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48" y="1058695"/>
            <a:ext cx="12003224" cy="5390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572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722529"/>
          </a:xfrm>
        </p:spPr>
        <p:txBody>
          <a:bodyPr>
            <a:normAutofit/>
          </a:bodyPr>
          <a:lstStyle/>
          <a:p>
            <a:pPr algn="just"/>
            <a:r>
              <a:rPr lang="en-US" sz="4000">
                <a:latin typeface="Times New Roman" panose="02020603050405020304" pitchFamily="18" charset="0"/>
                <a:cs typeface="Times New Roman" panose="02020603050405020304" pitchFamily="18" charset="0"/>
              </a:rPr>
              <a:t>Smart City-Use Cases</a:t>
            </a:r>
          </a:p>
        </p:txBody>
      </p:sp>
      <p:pic>
        <p:nvPicPr>
          <p:cNvPr id="4" name="Picture 3"/>
          <p:cNvPicPr>
            <a:picLocks noChangeAspect="1"/>
          </p:cNvPicPr>
          <p:nvPr/>
        </p:nvPicPr>
        <p:blipFill rotWithShape="1">
          <a:blip r:embed="rId2"/>
          <a:srcRect l="-1" r="84008"/>
          <a:stretch/>
        </p:blipFill>
        <p:spPr>
          <a:xfrm>
            <a:off x="394332" y="1242590"/>
            <a:ext cx="1914859" cy="2389533"/>
          </a:xfrm>
          <a:prstGeom prst="rect">
            <a:avLst/>
          </a:prstGeom>
        </p:spPr>
      </p:pic>
      <p:sp>
        <p:nvSpPr>
          <p:cNvPr id="5" name="Rectangle 4"/>
          <p:cNvSpPr/>
          <p:nvPr/>
        </p:nvSpPr>
        <p:spPr>
          <a:xfrm>
            <a:off x="295176" y="4388650"/>
            <a:ext cx="11723570" cy="2246769"/>
          </a:xfrm>
          <a:prstGeom prst="rect">
            <a:avLst/>
          </a:prstGeom>
        </p:spPr>
        <p:txBody>
          <a:bodyPr wrap="square">
            <a:spAutoFit/>
          </a:bodyPr>
          <a:lstStyle/>
          <a:p>
            <a:pPr algn="just" fontAlgn="base"/>
            <a:r>
              <a:rPr lang="en-US" sz="2000" b="1">
                <a:latin typeface="Times New Roman" panose="02020603050405020304" pitchFamily="18" charset="0"/>
                <a:cs typeface="Times New Roman" panose="02020603050405020304" pitchFamily="18" charset="0"/>
              </a:rPr>
              <a:t>Advantages:</a:t>
            </a:r>
          </a:p>
          <a:p>
            <a:pPr algn="just" fontAlgn="base">
              <a:buFont typeface="+mj-lt"/>
              <a:buAutoNum type="arabicPeriod"/>
            </a:pPr>
            <a:r>
              <a:rPr lang="en-US" sz="2000">
                <a:latin typeface="Times New Roman" panose="02020603050405020304" pitchFamily="18" charset="0"/>
                <a:cs typeface="Times New Roman" panose="02020603050405020304" pitchFamily="18" charset="0"/>
              </a:rPr>
              <a:t>With The Help Of </a:t>
            </a:r>
            <a:r>
              <a:rPr lang="en-US" sz="2000" err="1">
                <a:latin typeface="Times New Roman" panose="02020603050405020304" pitchFamily="18" charset="0"/>
                <a:cs typeface="Times New Roman" panose="02020603050405020304" pitchFamily="18" charset="0"/>
              </a:rPr>
              <a:t>IoT</a:t>
            </a:r>
            <a:r>
              <a:rPr lang="en-US" sz="2000">
                <a:latin typeface="Times New Roman" panose="02020603050405020304" pitchFamily="18" charset="0"/>
                <a:cs typeface="Times New Roman" panose="02020603050405020304" pitchFamily="18" charset="0"/>
              </a:rPr>
              <a:t>, Street Lights Can Switch ON And OFF Automatically.</a:t>
            </a:r>
          </a:p>
          <a:p>
            <a:pPr algn="just" fontAlgn="base">
              <a:buFont typeface="+mj-lt"/>
              <a:buAutoNum type="arabicPeriod"/>
            </a:pPr>
            <a:r>
              <a:rPr lang="en-US" sz="2000">
                <a:latin typeface="Times New Roman" panose="02020603050405020304" pitchFamily="18" charset="0"/>
                <a:cs typeface="Times New Roman" panose="02020603050405020304" pitchFamily="18" charset="0"/>
              </a:rPr>
              <a:t>Maintenance Of Street Lights Using </a:t>
            </a:r>
            <a:r>
              <a:rPr lang="en-US" sz="2000" err="1">
                <a:latin typeface="Times New Roman" panose="02020603050405020304" pitchFamily="18" charset="0"/>
                <a:cs typeface="Times New Roman" panose="02020603050405020304" pitchFamily="18" charset="0"/>
              </a:rPr>
              <a:t>IoT</a:t>
            </a:r>
            <a:r>
              <a:rPr lang="en-US" sz="2000">
                <a:latin typeface="Times New Roman" panose="02020603050405020304" pitchFamily="18" charset="0"/>
                <a:cs typeface="Times New Roman" panose="02020603050405020304" pitchFamily="18" charset="0"/>
              </a:rPr>
              <a:t> Is Quite Less Which Leads To Cost Reduction.</a:t>
            </a:r>
          </a:p>
          <a:p>
            <a:pPr algn="just" fontAlgn="base">
              <a:buFont typeface="+mj-lt"/>
              <a:buAutoNum type="arabicPeriod"/>
            </a:pPr>
            <a:r>
              <a:rPr lang="en-US" sz="2000">
                <a:latin typeface="Times New Roman" panose="02020603050405020304" pitchFamily="18" charset="0"/>
                <a:cs typeface="Times New Roman" panose="02020603050405020304" pitchFamily="18" charset="0"/>
              </a:rPr>
              <a:t>Street Lights Using </a:t>
            </a:r>
            <a:r>
              <a:rPr lang="en-US" sz="2000" err="1">
                <a:latin typeface="Times New Roman" panose="02020603050405020304" pitchFamily="18" charset="0"/>
                <a:cs typeface="Times New Roman" panose="02020603050405020304" pitchFamily="18" charset="0"/>
              </a:rPr>
              <a:t>IoT</a:t>
            </a:r>
            <a:r>
              <a:rPr lang="en-US" sz="2000">
                <a:latin typeface="Times New Roman" panose="02020603050405020304" pitchFamily="18" charset="0"/>
                <a:cs typeface="Times New Roman" panose="02020603050405020304" pitchFamily="18" charset="0"/>
              </a:rPr>
              <a:t> Will Also Reduce Light Pollution.</a:t>
            </a:r>
          </a:p>
          <a:p>
            <a:pPr algn="just" fontAlgn="base">
              <a:buFont typeface="+mj-lt"/>
              <a:buAutoNum type="arabicPeriod"/>
            </a:pPr>
            <a:r>
              <a:rPr lang="en-US" sz="2000">
                <a:latin typeface="Times New Roman" panose="02020603050405020304" pitchFamily="18" charset="0"/>
                <a:cs typeface="Times New Roman" panose="02020603050405020304" pitchFamily="18" charset="0"/>
              </a:rPr>
              <a:t>Power Consumption Is Quite Low In These Street Lights Using </a:t>
            </a:r>
            <a:r>
              <a:rPr lang="en-US" sz="2000" err="1">
                <a:latin typeface="Times New Roman" panose="02020603050405020304" pitchFamily="18" charset="0"/>
                <a:cs typeface="Times New Roman" panose="02020603050405020304" pitchFamily="18" charset="0"/>
              </a:rPr>
              <a:t>IoT</a:t>
            </a:r>
            <a:r>
              <a:rPr lang="en-US" sz="2000">
                <a:latin typeface="Times New Roman" panose="02020603050405020304" pitchFamily="18" charset="0"/>
                <a:cs typeface="Times New Roman" panose="02020603050405020304" pitchFamily="18" charset="0"/>
              </a:rPr>
              <a:t> Which Also Leads To Energy Conservation. </a:t>
            </a:r>
          </a:p>
          <a:p>
            <a:pPr algn="just" fontAlgn="base">
              <a:buFont typeface="+mj-lt"/>
              <a:buAutoNum type="arabicPeriod"/>
            </a:pPr>
            <a:r>
              <a:rPr lang="en-US" sz="2000">
                <a:latin typeface="Times New Roman" panose="02020603050405020304" pitchFamily="18" charset="0"/>
                <a:cs typeface="Times New Roman" panose="02020603050405020304" pitchFamily="18" charset="0"/>
              </a:rPr>
              <a:t>No Large Manpower Is Required To Maintain These Street Lights Using </a:t>
            </a:r>
            <a:r>
              <a:rPr lang="en-US" sz="2000" err="1">
                <a:latin typeface="Times New Roman" panose="02020603050405020304" pitchFamily="18" charset="0"/>
                <a:cs typeface="Times New Roman" panose="02020603050405020304" pitchFamily="18" charset="0"/>
              </a:rPr>
              <a:t>IoT</a:t>
            </a:r>
            <a:r>
              <a:rPr lang="en-US" sz="2000">
                <a:latin typeface="Times New Roman" panose="02020603050405020304" pitchFamily="18" charset="0"/>
                <a:cs typeface="Times New Roman" panose="02020603050405020304" pitchFamily="18" charset="0"/>
              </a:rPr>
              <a:t>.</a:t>
            </a:r>
            <a:endParaRPr lang="en-US" sz="2000" b="0" i="0">
              <a:effectLst/>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3088838" y="1953927"/>
            <a:ext cx="6416990" cy="2789739"/>
          </a:xfrm>
          <a:prstGeom prst="rect">
            <a:avLst/>
          </a:prstGeom>
        </p:spPr>
      </p:pic>
      <p:sp>
        <p:nvSpPr>
          <p:cNvPr id="9" name="Rectangle 8"/>
          <p:cNvSpPr/>
          <p:nvPr/>
        </p:nvSpPr>
        <p:spPr>
          <a:xfrm>
            <a:off x="2309191" y="632061"/>
            <a:ext cx="8951495" cy="1877437"/>
          </a:xfrm>
          <a:prstGeom prst="rect">
            <a:avLst/>
          </a:prstGeom>
        </p:spPr>
        <p:txBody>
          <a:bodyPr wrap="square">
            <a:spAutoFit/>
          </a:bodyPr>
          <a:lstStyle/>
          <a:p>
            <a:pPr algn="just"/>
            <a:r>
              <a:rPr lang="en-US" sz="2000">
                <a:solidFill>
                  <a:srgbClr val="292929"/>
                </a:solidFill>
                <a:latin typeface="Times New Roman" panose="02020603050405020304" pitchFamily="18" charset="0"/>
                <a:cs typeface="Times New Roman" panose="02020603050405020304" pitchFamily="18" charset="0"/>
              </a:rPr>
              <a:t>A smart street light system incorporates a cluster of streetlight lamps that can communicate with each other and provide lighting data to a local concentrator. It allows facility managers to remotely control street lights while keeping track of electrical power consumption in the lamps and in the driving circuits.</a:t>
            </a:r>
          </a:p>
          <a:p>
            <a:pPr algn="just"/>
            <a:br>
              <a:rPr lang="en-US">
                <a:latin typeface="Times New Roman" panose="02020603050405020304" pitchFamily="18" charset="0"/>
                <a:cs typeface="Times New Roman" panose="02020603050405020304" pitchFamily="18" charset="0"/>
              </a:rPr>
            </a:b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5990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Smart City-Use Cases</a:t>
            </a:r>
          </a:p>
        </p:txBody>
      </p:sp>
      <p:pic>
        <p:nvPicPr>
          <p:cNvPr id="10" name="Picture 9"/>
          <p:cNvPicPr>
            <a:picLocks noChangeAspect="1"/>
          </p:cNvPicPr>
          <p:nvPr/>
        </p:nvPicPr>
        <p:blipFill rotWithShape="1">
          <a:blip r:embed="rId2"/>
          <a:srcRect l="27190" r="56030"/>
          <a:stretch/>
        </p:blipFill>
        <p:spPr>
          <a:xfrm>
            <a:off x="172358" y="1079354"/>
            <a:ext cx="2650355" cy="3154403"/>
          </a:xfrm>
          <a:prstGeom prst="rect">
            <a:avLst/>
          </a:prstGeom>
        </p:spPr>
      </p:pic>
      <p:sp>
        <p:nvSpPr>
          <p:cNvPr id="3" name="Rectangle 2"/>
          <p:cNvSpPr/>
          <p:nvPr/>
        </p:nvSpPr>
        <p:spPr>
          <a:xfrm>
            <a:off x="2822713" y="1168454"/>
            <a:ext cx="8723697" cy="5693866"/>
          </a:xfrm>
          <a:prstGeom prst="rect">
            <a:avLst/>
          </a:prstGeom>
        </p:spPr>
        <p:txBody>
          <a:bodyPr wrap="square">
            <a:spAutoFit/>
          </a:bodyPr>
          <a:lstStyle/>
          <a:p>
            <a:pPr marL="285750" indent="-285750" algn="just" fontAlgn="base">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An </a:t>
            </a:r>
            <a:r>
              <a:rPr lang="en-US" sz="2800" err="1">
                <a:latin typeface="Times New Roman" panose="02020603050405020304" pitchFamily="18" charset="0"/>
                <a:cs typeface="Times New Roman" panose="02020603050405020304" pitchFamily="18" charset="0"/>
              </a:rPr>
              <a:t>IoT</a:t>
            </a:r>
            <a:r>
              <a:rPr lang="en-US" sz="2800">
                <a:latin typeface="Times New Roman" panose="02020603050405020304" pitchFamily="18" charset="0"/>
                <a:cs typeface="Times New Roman" panose="02020603050405020304" pitchFamily="18" charset="0"/>
              </a:rPr>
              <a:t> based smart parking system, also known as a connected parking system, is a centralized management system that allows drivers to use a smartphone app to search for and reserve a parking spot.</a:t>
            </a:r>
          </a:p>
          <a:p>
            <a:pPr marL="285750" indent="-285750" algn="just" fontAlgn="base">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system’s hardware features sensors that detect available parking slots and communicate this information to all drivers in the area. This data is updated in real-time, which means drivers never have to worry about not finding an available space.</a:t>
            </a:r>
          </a:p>
          <a:p>
            <a:pPr marL="285750" indent="-285750" algn="just" fontAlgn="base">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In addition to helping drivers find a spot, the system also sends alerts about peak times and peak prices. The goal of these alerts is to help save drivers money while also reducing congestion.</a:t>
            </a:r>
            <a:endParaRPr lang="en-US" sz="2800" b="0" i="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3539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52663" y="1643050"/>
            <a:ext cx="7186295" cy="820802"/>
          </a:xfrm>
          <a:prstGeom prst="rect">
            <a:avLst/>
          </a:prstGeom>
        </p:spPr>
        <p:txBody>
          <a:bodyPr vert="horz" wrap="square" lIns="0" tIns="12700" rIns="0" bIns="0" rtlCol="0" anchor="ctr">
            <a:spAutoFit/>
          </a:bodyPr>
          <a:lstStyle/>
          <a:p>
            <a:pPr marL="12700" marR="5080" algn="ctr">
              <a:lnSpc>
                <a:spcPts val="6480"/>
              </a:lnSpc>
              <a:spcBef>
                <a:spcPts val="160"/>
              </a:spcBef>
            </a:pPr>
            <a:r>
              <a:rPr sz="5400" spc="-50">
                <a:solidFill>
                  <a:srgbClr val="943735"/>
                </a:solidFill>
                <a:latin typeface="Calibri"/>
                <a:cs typeface="Calibri"/>
              </a:rPr>
              <a:t>“</a:t>
            </a:r>
            <a:r>
              <a:rPr lang="en-IN" sz="4000" spc="-50" dirty="0">
                <a:solidFill>
                  <a:srgbClr val="943735"/>
                </a:solidFill>
              </a:rPr>
              <a:t>CLOUD and FOG Computing</a:t>
            </a:r>
            <a:r>
              <a:rPr sz="5400" spc="-40">
                <a:solidFill>
                  <a:srgbClr val="943735"/>
                </a:solidFill>
                <a:latin typeface="Calibri"/>
                <a:cs typeface="Calibri"/>
              </a:rPr>
              <a:t>”</a:t>
            </a:r>
            <a:endParaRPr sz="54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Smart City-Use Cases</a:t>
            </a:r>
          </a:p>
        </p:txBody>
      </p:sp>
      <p:pic>
        <p:nvPicPr>
          <p:cNvPr id="10" name="Picture 9"/>
          <p:cNvPicPr>
            <a:picLocks noChangeAspect="1"/>
          </p:cNvPicPr>
          <p:nvPr/>
        </p:nvPicPr>
        <p:blipFill rotWithShape="1">
          <a:blip r:embed="rId2"/>
          <a:srcRect l="27190" r="56030"/>
          <a:stretch/>
        </p:blipFill>
        <p:spPr>
          <a:xfrm>
            <a:off x="172358" y="1079354"/>
            <a:ext cx="2650355" cy="3154403"/>
          </a:xfrm>
          <a:prstGeom prst="rect">
            <a:avLst/>
          </a:prstGeom>
        </p:spPr>
      </p:pic>
      <p:pic>
        <p:nvPicPr>
          <p:cNvPr id="18434" name="Picture 2" descr="How IoT can solve the existing parking management probl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79" y="1079354"/>
            <a:ext cx="8572500" cy="486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595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Smart City-Use Cases</a:t>
            </a:r>
          </a:p>
        </p:txBody>
      </p:sp>
      <p:pic>
        <p:nvPicPr>
          <p:cNvPr id="10" name="Picture 9"/>
          <p:cNvPicPr>
            <a:picLocks noChangeAspect="1"/>
          </p:cNvPicPr>
          <p:nvPr/>
        </p:nvPicPr>
        <p:blipFill rotWithShape="1">
          <a:blip r:embed="rId2"/>
          <a:srcRect l="27190" r="56030"/>
          <a:stretch/>
        </p:blipFill>
        <p:spPr>
          <a:xfrm>
            <a:off x="172358" y="1079354"/>
            <a:ext cx="2650355" cy="3154403"/>
          </a:xfrm>
          <a:prstGeom prst="rect">
            <a:avLst/>
          </a:prstGeom>
        </p:spPr>
      </p:pic>
      <p:pic>
        <p:nvPicPr>
          <p:cNvPr id="19458" name="Picture 2" descr="Benefits of IoT in smart parking managemen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87940" y="85993"/>
            <a:ext cx="4952970" cy="66228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51018" y="1079354"/>
            <a:ext cx="4801580" cy="2677656"/>
          </a:xfrm>
          <a:prstGeom prst="rect">
            <a:avLst/>
          </a:prstGeom>
        </p:spPr>
        <p:txBody>
          <a:bodyPr wrap="square">
            <a:spAutoFit/>
          </a:bodyPr>
          <a:lstStyle/>
          <a:p>
            <a:r>
              <a:rPr lang="en-US" sz="2800" b="1">
                <a:latin typeface="Times New Roman" panose="02020603050405020304" pitchFamily="18" charset="0"/>
                <a:cs typeface="Times New Roman" panose="02020603050405020304" pitchFamily="18" charset="0"/>
              </a:rPr>
              <a:t>Benefits</a:t>
            </a:r>
            <a:endParaRPr lang="en-IN" sz="2800" b="1">
              <a:latin typeface="Times New Roman" panose="02020603050405020304" pitchFamily="18" charset="0"/>
              <a:cs typeface="Times New Roman" panose="02020603050405020304" pitchFamily="18" charset="0"/>
            </a:endParaRPr>
          </a:p>
          <a:p>
            <a:pPr marL="342900" indent="-342900">
              <a:buAutoNum type="arabicPeriod"/>
            </a:pPr>
            <a:r>
              <a:rPr lang="en-IN" sz="2800">
                <a:latin typeface="Times New Roman" panose="02020603050405020304" pitchFamily="18" charset="0"/>
                <a:cs typeface="Times New Roman" panose="02020603050405020304" pitchFamily="18" charset="0"/>
              </a:rPr>
              <a:t>Reduced costs</a:t>
            </a:r>
          </a:p>
          <a:p>
            <a:pPr marL="342900" indent="-342900">
              <a:buAutoNum type="arabicPeriod"/>
            </a:pPr>
            <a:r>
              <a:rPr lang="en-IN" sz="2800">
                <a:latin typeface="Times New Roman" panose="02020603050405020304" pitchFamily="18" charset="0"/>
                <a:cs typeface="Times New Roman" panose="02020603050405020304" pitchFamily="18" charset="0"/>
              </a:rPr>
              <a:t>Enhanced security</a:t>
            </a:r>
          </a:p>
          <a:p>
            <a:pPr marL="342900" indent="-342900">
              <a:buAutoNum type="arabicPeriod"/>
            </a:pPr>
            <a:r>
              <a:rPr lang="en-IN" sz="2800">
                <a:latin typeface="Times New Roman" panose="02020603050405020304" pitchFamily="18" charset="0"/>
                <a:cs typeface="Times New Roman" panose="02020603050405020304" pitchFamily="18" charset="0"/>
              </a:rPr>
              <a:t>Increased efficiency</a:t>
            </a:r>
          </a:p>
          <a:p>
            <a:pPr marL="342900" indent="-342900">
              <a:buAutoNum type="arabicPeriod"/>
            </a:pPr>
            <a:r>
              <a:rPr lang="en-IN" sz="2800">
                <a:latin typeface="Times New Roman" panose="02020603050405020304" pitchFamily="18" charset="0"/>
                <a:cs typeface="Times New Roman" panose="02020603050405020304" pitchFamily="18" charset="0"/>
              </a:rPr>
              <a:t>Improved customer experience</a:t>
            </a:r>
            <a:endParaRPr lang="en-IN" sz="2800" i="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883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Smart City-Use Cases-Outfall Remote sensing</a:t>
            </a:r>
          </a:p>
        </p:txBody>
      </p:sp>
      <p:pic>
        <p:nvPicPr>
          <p:cNvPr id="16386" name="Picture 2" descr="https://www.c2m.net/ui/images/vertcl-benfts/smartcities-usecase3-b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84" y="1110348"/>
            <a:ext cx="5321199" cy="5668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243587" y="1562568"/>
            <a:ext cx="5133474" cy="4524315"/>
          </a:xfrm>
          <a:prstGeom prst="rect">
            <a:avLst/>
          </a:prstGeom>
        </p:spPr>
        <p:txBody>
          <a:bodyPr wrap="square">
            <a:spAutoFit/>
          </a:bodyPr>
          <a:lstStyle/>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Hazardous waste from sewage pipelines cause a risk of contaminating beaches, lakes and underground water tables. This poses a major environmental and health risk. Monitoring sewage leakage is a critical challenge faced by every city.</a:t>
            </a:r>
          </a:p>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To implement the monitoring of the sewage leaks, there is a need for a sensor grid with sensors for measuring level, water conductivity &amp; accelerometer sensors. </a:t>
            </a:r>
            <a:endParaRPr lang="en-US" sz="2400" b="0" i="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8579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Smart City-Use Cases</a:t>
            </a:r>
          </a:p>
        </p:txBody>
      </p:sp>
      <p:pic>
        <p:nvPicPr>
          <p:cNvPr id="4" name="Picture 3"/>
          <p:cNvPicPr>
            <a:picLocks noChangeAspect="1"/>
          </p:cNvPicPr>
          <p:nvPr/>
        </p:nvPicPr>
        <p:blipFill rotWithShape="1">
          <a:blip r:embed="rId2"/>
          <a:srcRect l="84388"/>
          <a:stretch/>
        </p:blipFill>
        <p:spPr>
          <a:xfrm>
            <a:off x="240631" y="1082807"/>
            <a:ext cx="1867991" cy="2389533"/>
          </a:xfrm>
          <a:prstGeom prst="rect">
            <a:avLst/>
          </a:prstGeom>
        </p:spPr>
      </p:pic>
      <p:sp>
        <p:nvSpPr>
          <p:cNvPr id="3" name="Rectangle 2"/>
          <p:cNvSpPr/>
          <p:nvPr/>
        </p:nvSpPr>
        <p:spPr>
          <a:xfrm>
            <a:off x="2335729" y="1210182"/>
            <a:ext cx="9002829" cy="4524315"/>
          </a:xfrm>
          <a:prstGeom prst="rect">
            <a:avLst/>
          </a:prstGeom>
        </p:spPr>
        <p:txBody>
          <a:bodyPr wrap="square">
            <a:spAutoFit/>
          </a:bodyPr>
          <a:lstStyle/>
          <a:p>
            <a:pPr marL="285750" indent="-285750" algn="just">
              <a:buFont typeface="Arial" panose="020B0604020202020204" pitchFamily="34" charset="0"/>
              <a:buChar char="•"/>
            </a:pPr>
            <a:r>
              <a:rPr lang="en-US" sz="2400" err="1">
                <a:solidFill>
                  <a:srgbClr val="333333"/>
                </a:solidFill>
                <a:latin typeface="Times New Roman" panose="02020603050405020304" pitchFamily="18" charset="0"/>
                <a:cs typeface="Times New Roman" panose="02020603050405020304" pitchFamily="18" charset="0"/>
              </a:rPr>
              <a:t>IoT</a:t>
            </a:r>
            <a:r>
              <a:rPr lang="en-US" sz="2400">
                <a:solidFill>
                  <a:srgbClr val="333333"/>
                </a:solidFill>
                <a:latin typeface="Times New Roman" panose="02020603050405020304" pitchFamily="18" charset="0"/>
                <a:cs typeface="Times New Roman" panose="02020603050405020304" pitchFamily="18" charset="0"/>
              </a:rPr>
              <a:t>-based water level monitoring provides automatic detection of liquid levels from differently sized tanks or storage containers. </a:t>
            </a:r>
          </a:p>
          <a:p>
            <a:pPr marL="285750" indent="-285750" algn="just">
              <a:buFont typeface="Arial" panose="020B0604020202020204" pitchFamily="34" charset="0"/>
              <a:buChar char="•"/>
            </a:pPr>
            <a:r>
              <a:rPr lang="en-US" sz="2400">
                <a:solidFill>
                  <a:srgbClr val="333333"/>
                </a:solidFill>
                <a:latin typeface="Times New Roman" panose="02020603050405020304" pitchFamily="18" charset="0"/>
                <a:cs typeface="Times New Roman" panose="02020603050405020304" pitchFamily="18" charset="0"/>
              </a:rPr>
              <a:t>It is a state-of-the-art system specially designed to inform the users about the real status of the liquid levels. </a:t>
            </a:r>
          </a:p>
          <a:p>
            <a:pPr marL="285750" indent="-285750" algn="just">
              <a:buFont typeface="Arial" panose="020B0604020202020204" pitchFamily="34" charset="0"/>
              <a:buChar char="•"/>
            </a:pPr>
            <a:r>
              <a:rPr lang="en-US" sz="2400">
                <a:solidFill>
                  <a:srgbClr val="333333"/>
                </a:solidFill>
                <a:latin typeface="Times New Roman" panose="02020603050405020304" pitchFamily="18" charset="0"/>
                <a:cs typeface="Times New Roman" panose="02020603050405020304" pitchFamily="18" charset="0"/>
              </a:rPr>
              <a:t>It is meticulously designed to benefit the industrialists with </a:t>
            </a:r>
            <a:r>
              <a:rPr lang="en-US" sz="2400" err="1">
                <a:solidFill>
                  <a:srgbClr val="333333"/>
                </a:solidFill>
                <a:latin typeface="Times New Roman" panose="02020603050405020304" pitchFamily="18" charset="0"/>
                <a:cs typeface="Times New Roman" panose="02020603050405020304" pitchFamily="18" charset="0"/>
              </a:rPr>
              <a:t>IoT</a:t>
            </a:r>
            <a:r>
              <a:rPr lang="en-US" sz="2400">
                <a:solidFill>
                  <a:srgbClr val="333333"/>
                </a:solidFill>
                <a:latin typeface="Times New Roman" panose="02020603050405020304" pitchFamily="18" charset="0"/>
                <a:cs typeface="Times New Roman" panose="02020603050405020304" pitchFamily="18" charset="0"/>
              </a:rPr>
              <a:t> technology and improve the overall business productivity.</a:t>
            </a:r>
          </a:p>
          <a:p>
            <a:pPr marL="285750" indent="-285750" algn="just">
              <a:buFont typeface="Arial" panose="020B0604020202020204" pitchFamily="34" charset="0"/>
              <a:buChar char="•"/>
            </a:pPr>
            <a:r>
              <a:rPr lang="en-US" sz="2400" err="1">
                <a:solidFill>
                  <a:srgbClr val="333333"/>
                </a:solidFill>
                <a:latin typeface="Times New Roman" panose="02020603050405020304" pitchFamily="18" charset="0"/>
                <a:cs typeface="Times New Roman" panose="02020603050405020304" pitchFamily="18" charset="0"/>
              </a:rPr>
              <a:t>IoT</a:t>
            </a:r>
            <a:r>
              <a:rPr lang="en-US" sz="2400">
                <a:solidFill>
                  <a:srgbClr val="333333"/>
                </a:solidFill>
                <a:latin typeface="Times New Roman" panose="02020603050405020304" pitchFamily="18" charset="0"/>
                <a:cs typeface="Times New Roman" panose="02020603050405020304" pitchFamily="18" charset="0"/>
              </a:rPr>
              <a:t>-based water level monitoring provides real-time autonomous detection of water levels and takes appropriate action based on the levels including overflowing, water depletion, and water usage. </a:t>
            </a:r>
          </a:p>
          <a:p>
            <a:pPr marL="285750" indent="-285750" algn="just">
              <a:buFont typeface="Arial" panose="020B0604020202020204" pitchFamily="34" charset="0"/>
              <a:buChar char="•"/>
            </a:pPr>
            <a:r>
              <a:rPr lang="en-US" sz="2400">
                <a:solidFill>
                  <a:srgbClr val="333333"/>
                </a:solidFill>
                <a:latin typeface="Times New Roman" panose="02020603050405020304" pitchFamily="18" charset="0"/>
                <a:cs typeface="Times New Roman" panose="02020603050405020304" pitchFamily="18" charset="0"/>
              </a:rPr>
              <a:t>Deploying an autonomous system to keep a real-time check upon the water levels provides an effective solution to water-related challenges.</a:t>
            </a:r>
            <a:endParaRPr lang="en-US" sz="2400" b="0" i="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140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Smart City-Use Cases</a:t>
            </a:r>
          </a:p>
        </p:txBody>
      </p:sp>
      <p:pic>
        <p:nvPicPr>
          <p:cNvPr id="4" name="Picture 3"/>
          <p:cNvPicPr>
            <a:picLocks noChangeAspect="1"/>
          </p:cNvPicPr>
          <p:nvPr/>
        </p:nvPicPr>
        <p:blipFill rotWithShape="1">
          <a:blip r:embed="rId2"/>
          <a:srcRect l="84388"/>
          <a:stretch/>
        </p:blipFill>
        <p:spPr>
          <a:xfrm>
            <a:off x="240631" y="1082807"/>
            <a:ext cx="1867991" cy="2389533"/>
          </a:xfrm>
          <a:prstGeom prst="rect">
            <a:avLst/>
          </a:prstGeom>
        </p:spPr>
      </p:pic>
      <p:pic>
        <p:nvPicPr>
          <p:cNvPr id="20482" name="Picture 2" descr="benefits-of-energy-monito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150" y="854652"/>
            <a:ext cx="8919026" cy="5929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501742" y="85993"/>
            <a:ext cx="3295650" cy="6581775"/>
          </a:xfrm>
          <a:prstGeom prst="rect">
            <a:avLst/>
          </a:prstGeom>
        </p:spPr>
      </p:pic>
    </p:spTree>
    <p:extLst>
      <p:ext uri="{BB962C8B-B14F-4D97-AF65-F5344CB8AC3E}">
        <p14:creationId xmlns:p14="http://schemas.microsoft.com/office/powerpoint/2010/main" val="2919984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58" y="85993"/>
            <a:ext cx="10515600" cy="1325563"/>
          </a:xfrm>
        </p:spPr>
        <p:txBody>
          <a:bodyPr>
            <a:normAutofit/>
          </a:bodyPr>
          <a:lstStyle/>
          <a:p>
            <a:pPr algn="just"/>
            <a:r>
              <a:rPr lang="en-US" sz="4000">
                <a:latin typeface="Times New Roman" panose="02020603050405020304" pitchFamily="18" charset="0"/>
                <a:cs typeface="Times New Roman" panose="02020603050405020304" pitchFamily="18" charset="0"/>
              </a:rPr>
              <a:t>Smart City-Use Cases</a:t>
            </a:r>
          </a:p>
        </p:txBody>
      </p:sp>
      <p:pic>
        <p:nvPicPr>
          <p:cNvPr id="4" name="Picture 3"/>
          <p:cNvPicPr>
            <a:picLocks noChangeAspect="1"/>
          </p:cNvPicPr>
          <p:nvPr/>
        </p:nvPicPr>
        <p:blipFill rotWithShape="1">
          <a:blip r:embed="rId2"/>
          <a:srcRect l="84388"/>
          <a:stretch/>
        </p:blipFill>
        <p:spPr>
          <a:xfrm>
            <a:off x="240631" y="1082807"/>
            <a:ext cx="1867991" cy="2389533"/>
          </a:xfrm>
          <a:prstGeom prst="rect">
            <a:avLst/>
          </a:prstGeom>
        </p:spPr>
      </p:pic>
      <p:pic>
        <p:nvPicPr>
          <p:cNvPr id="6" name="Picture 5"/>
          <p:cNvPicPr>
            <a:picLocks noChangeAspect="1"/>
          </p:cNvPicPr>
          <p:nvPr/>
        </p:nvPicPr>
        <p:blipFill>
          <a:blip r:embed="rId3"/>
          <a:stretch>
            <a:fillRect/>
          </a:stretch>
        </p:blipFill>
        <p:spPr>
          <a:xfrm>
            <a:off x="2007419" y="1958707"/>
            <a:ext cx="9152103" cy="3922330"/>
          </a:xfrm>
          <a:prstGeom prst="rect">
            <a:avLst/>
          </a:prstGeom>
        </p:spPr>
      </p:pic>
      <p:sp>
        <p:nvSpPr>
          <p:cNvPr id="3" name="Rectangle 2"/>
          <p:cNvSpPr/>
          <p:nvPr/>
        </p:nvSpPr>
        <p:spPr>
          <a:xfrm>
            <a:off x="3350290" y="1082807"/>
            <a:ext cx="6096000" cy="707886"/>
          </a:xfrm>
          <a:prstGeom prst="rect">
            <a:avLst/>
          </a:prstGeom>
        </p:spPr>
        <p:txBody>
          <a:bodyPr>
            <a:spAutoFit/>
          </a:bodyPr>
          <a:lstStyle/>
          <a:p>
            <a:pPr algn="ctr"/>
            <a:r>
              <a:rPr lang="en-IN" sz="4000">
                <a:solidFill>
                  <a:srgbClr val="3399CC"/>
                </a:solidFill>
                <a:latin typeface="inherit"/>
              </a:rPr>
              <a:t>Challenges</a:t>
            </a:r>
          </a:p>
        </p:txBody>
      </p:sp>
    </p:spTree>
    <p:extLst>
      <p:ext uri="{BB962C8B-B14F-4D97-AF65-F5344CB8AC3E}">
        <p14:creationId xmlns:p14="http://schemas.microsoft.com/office/powerpoint/2010/main" val="2864961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309" y="93584"/>
            <a:ext cx="10515600" cy="1325563"/>
          </a:xfrm>
        </p:spPr>
        <p:txBody>
          <a:bodyPr/>
          <a:lstStyle/>
          <a:p>
            <a:r>
              <a:rPr lang="en-US" b="1" err="1"/>
              <a:t>IoT</a:t>
            </a:r>
            <a:r>
              <a:rPr lang="en-US" b="1"/>
              <a:t> in Agriculture and Farming</a:t>
            </a:r>
            <a:endParaRPr lang="en-IN" b="1"/>
          </a:p>
        </p:txBody>
      </p:sp>
      <p:sp>
        <p:nvSpPr>
          <p:cNvPr id="3" name="Content Placeholder 2"/>
          <p:cNvSpPr>
            <a:spLocks noGrp="1"/>
          </p:cNvSpPr>
          <p:nvPr>
            <p:ph idx="1"/>
          </p:nvPr>
        </p:nvSpPr>
        <p:spPr>
          <a:xfrm>
            <a:off x="379395" y="1262171"/>
            <a:ext cx="4779746" cy="4351338"/>
          </a:xfrm>
        </p:spPr>
        <p:txBody>
          <a:bodyPr>
            <a:normAutofit lnSpcReduction="10000"/>
          </a:bodyPr>
          <a:lstStyle/>
          <a:p>
            <a:pPr algn="just"/>
            <a:r>
              <a:rPr lang="en-US" b="1">
                <a:latin typeface="Times New Roman" panose="02020603050405020304" pitchFamily="18" charset="0"/>
                <a:cs typeface="Times New Roman" panose="02020603050405020304" pitchFamily="18" charset="0"/>
              </a:rPr>
              <a:t>Smart agriculture</a:t>
            </a:r>
            <a:r>
              <a:rPr lang="en-US">
                <a:latin typeface="Times New Roman" panose="02020603050405020304" pitchFamily="18" charset="0"/>
                <a:cs typeface="Times New Roman" panose="02020603050405020304" pitchFamily="18" charset="0"/>
              </a:rPr>
              <a:t>, on the other hand, is mostly used to denote the application of </a:t>
            </a:r>
            <a:r>
              <a:rPr lang="en-US" err="1">
                <a:latin typeface="Times New Roman" panose="02020603050405020304" pitchFamily="18" charset="0"/>
                <a:cs typeface="Times New Roman" panose="02020603050405020304" pitchFamily="18" charset="0"/>
              </a:rPr>
              <a:t>IoT</a:t>
            </a:r>
            <a:r>
              <a:rPr lang="en-US">
                <a:latin typeface="Times New Roman" panose="02020603050405020304" pitchFamily="18" charset="0"/>
                <a:cs typeface="Times New Roman" panose="02020603050405020304" pitchFamily="18" charset="0"/>
              </a:rPr>
              <a:t> solutions in agriculture. </a:t>
            </a:r>
          </a:p>
          <a:p>
            <a:pPr algn="just"/>
            <a:r>
              <a:rPr lang="en-US">
                <a:latin typeface="Times New Roman" panose="02020603050405020304" pitchFamily="18" charset="0"/>
                <a:cs typeface="Times New Roman" panose="02020603050405020304" pitchFamily="18" charset="0"/>
              </a:rPr>
              <a:t>By using </a:t>
            </a:r>
            <a:r>
              <a:rPr lang="en-US" err="1">
                <a:latin typeface="Times New Roman" panose="02020603050405020304" pitchFamily="18" charset="0"/>
                <a:cs typeface="Times New Roman" panose="02020603050405020304" pitchFamily="18" charset="0"/>
              </a:rPr>
              <a:t>IoT</a:t>
            </a:r>
            <a:r>
              <a:rPr lang="en-US">
                <a:latin typeface="Times New Roman" panose="02020603050405020304" pitchFamily="18" charset="0"/>
                <a:cs typeface="Times New Roman" panose="02020603050405020304" pitchFamily="18" charset="0"/>
              </a:rPr>
              <a:t> sensors to collect environmental and machine metrics, farmers can make informed decisions, and improve just about every aspect of their work – from livestock to crop farming.</a:t>
            </a:r>
          </a:p>
        </p:txBody>
      </p:sp>
      <p:pic>
        <p:nvPicPr>
          <p:cNvPr id="6146" name="Picture 2" descr="Applied Sciences | Free Full-Text | IoT-Enabled Smart Agriculture:  Architecture, Applications, and Challen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8227" y="1029903"/>
            <a:ext cx="6923773" cy="42543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37195" y="5188016"/>
            <a:ext cx="6096000" cy="1631216"/>
          </a:xfrm>
          <a:prstGeom prst="rect">
            <a:avLst/>
          </a:prstGeom>
        </p:spPr>
        <p:txBody>
          <a:bodyPr>
            <a:spAutoFit/>
          </a:bodyPr>
          <a:lstStyle/>
          <a:p>
            <a:pPr algn="just"/>
            <a:r>
              <a:rPr lang="en-US" sz="2000">
                <a:latin typeface="Times New Roman" panose="02020603050405020304" pitchFamily="18" charset="0"/>
                <a:cs typeface="Times New Roman" panose="02020603050405020304" pitchFamily="18" charset="0"/>
              </a:rPr>
              <a:t>For example, by using smart agriculture sensors to monitor the state of crops, farmers can define exactly how many pesticides and fertilizers they have to use to reach optimal efficiency. The same applies to the smart farming definition.</a:t>
            </a: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422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80" y="134119"/>
            <a:ext cx="10515600" cy="1325563"/>
          </a:xfrm>
        </p:spPr>
        <p:txBody>
          <a:bodyPr/>
          <a:lstStyle/>
          <a:p>
            <a:r>
              <a:rPr lang="en-US" b="1" err="1"/>
              <a:t>IoT</a:t>
            </a:r>
            <a:r>
              <a:rPr lang="en-US" b="1"/>
              <a:t> in Health care</a:t>
            </a:r>
            <a:endParaRPr lang="en-IN" b="1"/>
          </a:p>
        </p:txBody>
      </p:sp>
      <p:sp>
        <p:nvSpPr>
          <p:cNvPr id="3" name="Content Placeholder 2"/>
          <p:cNvSpPr>
            <a:spLocks noGrp="1"/>
          </p:cNvSpPr>
          <p:nvPr>
            <p:ph idx="1"/>
          </p:nvPr>
        </p:nvSpPr>
        <p:spPr>
          <a:xfrm>
            <a:off x="361749" y="1073928"/>
            <a:ext cx="6108032" cy="4351338"/>
          </a:xfrm>
        </p:spPr>
        <p:txBody>
          <a:bodyPr>
            <a:noAutofit/>
          </a:bodyPr>
          <a:lstStyle/>
          <a:p>
            <a:pPr algn="just"/>
            <a:r>
              <a:rPr lang="en-US" sz="2500">
                <a:latin typeface="Times New Roman" panose="02020603050405020304" pitchFamily="18" charset="0"/>
                <a:cs typeface="Times New Roman" panose="02020603050405020304" pitchFamily="18" charset="0"/>
              </a:rPr>
              <a:t>Internet of Things (</a:t>
            </a:r>
            <a:r>
              <a:rPr lang="en-US" sz="2500" err="1">
                <a:latin typeface="Times New Roman" panose="02020603050405020304" pitchFamily="18" charset="0"/>
                <a:cs typeface="Times New Roman" panose="02020603050405020304" pitchFamily="18" charset="0"/>
              </a:rPr>
              <a:t>IoT</a:t>
            </a:r>
            <a:r>
              <a:rPr lang="en-US" sz="2500">
                <a:latin typeface="Times New Roman" panose="02020603050405020304" pitchFamily="18" charset="0"/>
                <a:cs typeface="Times New Roman" panose="02020603050405020304" pitchFamily="18" charset="0"/>
              </a:rPr>
              <a:t>)-enabled devices have made remote monitoring in the healthcare sector possible, unleashing the potential to keep patients safe and healthy, and empowering physicians to deliver superlative care. </a:t>
            </a:r>
          </a:p>
          <a:p>
            <a:pPr algn="just"/>
            <a:r>
              <a:rPr lang="en-US" sz="2500">
                <a:latin typeface="Times New Roman" panose="02020603050405020304" pitchFamily="18" charset="0"/>
                <a:cs typeface="Times New Roman" panose="02020603050405020304" pitchFamily="18" charset="0"/>
              </a:rPr>
              <a:t>It has also increased patient engagement and satisfaction as interactions with doctors have become easier and more efficient. </a:t>
            </a:r>
          </a:p>
          <a:p>
            <a:pPr algn="just"/>
            <a:r>
              <a:rPr lang="en-US" sz="2500">
                <a:latin typeface="Times New Roman" panose="02020603050405020304" pitchFamily="18" charset="0"/>
                <a:cs typeface="Times New Roman" panose="02020603050405020304" pitchFamily="18" charset="0"/>
              </a:rPr>
              <a:t>Furthermore, remote monitoring of patient’s health helps in reducing the length of hospital stay and prevents re-admissions. </a:t>
            </a:r>
          </a:p>
          <a:p>
            <a:pPr algn="just"/>
            <a:r>
              <a:rPr lang="en-US" sz="2500" err="1">
                <a:latin typeface="Times New Roman" panose="02020603050405020304" pitchFamily="18" charset="0"/>
                <a:cs typeface="Times New Roman" panose="02020603050405020304" pitchFamily="18" charset="0"/>
              </a:rPr>
              <a:t>IoT</a:t>
            </a:r>
            <a:r>
              <a:rPr lang="en-US" sz="2500">
                <a:latin typeface="Times New Roman" panose="02020603050405020304" pitchFamily="18" charset="0"/>
                <a:cs typeface="Times New Roman" panose="02020603050405020304" pitchFamily="18" charset="0"/>
              </a:rPr>
              <a:t> also has a major impact on reducing healthcare costs significantly and improving treatment outcomes.</a:t>
            </a:r>
            <a:endParaRPr lang="en-IN" sz="2500">
              <a:latin typeface="Times New Roman" panose="02020603050405020304" pitchFamily="18" charset="0"/>
              <a:cs typeface="Times New Roman" panose="02020603050405020304" pitchFamily="18" charset="0"/>
            </a:endParaRPr>
          </a:p>
        </p:txBody>
      </p:sp>
      <p:pic>
        <p:nvPicPr>
          <p:cNvPr id="5124" name="Picture 4" descr="IoT Healthcare - Javatpoint"/>
          <p:cNvPicPr>
            <a:picLocks noChangeAspect="1" noChangeArrowheads="1"/>
          </p:cNvPicPr>
          <p:nvPr/>
        </p:nvPicPr>
        <p:blipFill rotWithShape="1">
          <a:blip r:embed="rId2">
            <a:extLst>
              <a:ext uri="{28A0092B-C50C-407E-A947-70E740481C1C}">
                <a14:useLocalDpi xmlns:a14="http://schemas.microsoft.com/office/drawing/2010/main" val="0"/>
              </a:ext>
            </a:extLst>
          </a:blip>
          <a:srcRect l="6462" r="11097"/>
          <a:stretch/>
        </p:blipFill>
        <p:spPr bwMode="auto">
          <a:xfrm>
            <a:off x="6551597" y="1260166"/>
            <a:ext cx="550565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683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04" y="0"/>
            <a:ext cx="10515600" cy="1325563"/>
          </a:xfrm>
        </p:spPr>
        <p:txBody>
          <a:bodyPr/>
          <a:lstStyle/>
          <a:p>
            <a:r>
              <a:rPr lang="en-US" b="1" err="1"/>
              <a:t>IoT</a:t>
            </a:r>
            <a:r>
              <a:rPr lang="en-US" b="1"/>
              <a:t> in Health care</a:t>
            </a:r>
            <a:endParaRPr lang="en-IN" b="1"/>
          </a:p>
        </p:txBody>
      </p:sp>
      <p:sp>
        <p:nvSpPr>
          <p:cNvPr id="3" name="Content Placeholder 2"/>
          <p:cNvSpPr>
            <a:spLocks noGrp="1"/>
          </p:cNvSpPr>
          <p:nvPr>
            <p:ph idx="1"/>
          </p:nvPr>
        </p:nvSpPr>
        <p:spPr>
          <a:xfrm>
            <a:off x="218941" y="996926"/>
            <a:ext cx="6355114" cy="4351338"/>
          </a:xfrm>
        </p:spPr>
        <p:txBody>
          <a:bodyPr>
            <a:noAutofit/>
          </a:bodyPr>
          <a:lstStyle/>
          <a:p>
            <a:pPr algn="just"/>
            <a:r>
              <a:rPr lang="en-US" sz="2400" b="1" err="1">
                <a:latin typeface="Times New Roman" panose="02020603050405020304" pitchFamily="18" charset="0"/>
                <a:cs typeface="Times New Roman" panose="02020603050405020304" pitchFamily="18" charset="0"/>
              </a:rPr>
              <a:t>IoT</a:t>
            </a:r>
            <a:r>
              <a:rPr lang="en-US" sz="2400" b="1">
                <a:latin typeface="Times New Roman" panose="02020603050405020304" pitchFamily="18" charset="0"/>
                <a:cs typeface="Times New Roman" panose="02020603050405020304" pitchFamily="18" charset="0"/>
              </a:rPr>
              <a:t> for Patients</a:t>
            </a:r>
            <a:r>
              <a:rPr lang="en-US" sz="2400">
                <a:latin typeface="Times New Roman" panose="02020603050405020304" pitchFamily="18" charset="0"/>
                <a:cs typeface="Times New Roman" panose="02020603050405020304" pitchFamily="18" charset="0"/>
              </a:rPr>
              <a:t> - Devices in the form of </a:t>
            </a:r>
            <a:r>
              <a:rPr lang="en-US" sz="2400" err="1">
                <a:latin typeface="Times New Roman" panose="02020603050405020304" pitchFamily="18" charset="0"/>
                <a:cs typeface="Times New Roman" panose="02020603050405020304" pitchFamily="18" charset="0"/>
              </a:rPr>
              <a:t>wearables</a:t>
            </a:r>
            <a:r>
              <a:rPr lang="en-US" sz="2400">
                <a:latin typeface="Times New Roman" panose="02020603050405020304" pitchFamily="18" charset="0"/>
                <a:cs typeface="Times New Roman" panose="02020603050405020304" pitchFamily="18" charset="0"/>
              </a:rPr>
              <a:t> like fitness bands and other wirelessly connected devices like blood pressure and heart rate monitoring cuffs, glucometer etc. give patients access to personalized attention. </a:t>
            </a:r>
          </a:p>
          <a:p>
            <a:pPr algn="just"/>
            <a:r>
              <a:rPr lang="en-US" sz="2400">
                <a:latin typeface="Times New Roman" panose="02020603050405020304" pitchFamily="18" charset="0"/>
                <a:cs typeface="Times New Roman" panose="02020603050405020304" pitchFamily="18" charset="0"/>
              </a:rPr>
              <a:t>These devices can be tuned to remind calorie count, exercise check, appointments, blood pressure variations and much more.</a:t>
            </a:r>
          </a:p>
          <a:p>
            <a:pPr algn="just"/>
            <a:r>
              <a:rPr lang="en-US" sz="2400">
                <a:latin typeface="Times New Roman" panose="02020603050405020304" pitchFamily="18" charset="0"/>
                <a:cs typeface="Times New Roman" panose="02020603050405020304" pitchFamily="18" charset="0"/>
              </a:rPr>
              <a:t>Enabling constant tracking of health conditions. </a:t>
            </a:r>
          </a:p>
          <a:p>
            <a:pPr algn="just"/>
            <a:r>
              <a:rPr lang="en-US" sz="2400">
                <a:latin typeface="Times New Roman" panose="02020603050405020304" pitchFamily="18" charset="0"/>
                <a:cs typeface="Times New Roman" panose="02020603050405020304" pitchFamily="18" charset="0"/>
              </a:rPr>
              <a:t>This has a major impact on people living alone and their families. </a:t>
            </a:r>
          </a:p>
          <a:p>
            <a:pPr algn="just"/>
            <a:r>
              <a:rPr lang="en-US" sz="2400">
                <a:latin typeface="Times New Roman" panose="02020603050405020304" pitchFamily="18" charset="0"/>
                <a:cs typeface="Times New Roman" panose="02020603050405020304" pitchFamily="18" charset="0"/>
              </a:rPr>
              <a:t>On any disturbance or changes in the routine activities of a person, alert mechanism sends signals to family members and concerned health providers.</a:t>
            </a:r>
          </a:p>
        </p:txBody>
      </p:sp>
      <p:pic>
        <p:nvPicPr>
          <p:cNvPr id="6148" name="Picture 4" descr="IOT Service Utilisation in Healthcare | Intech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055" y="996926"/>
            <a:ext cx="5456424" cy="490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97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04" y="0"/>
            <a:ext cx="10515600" cy="1325563"/>
          </a:xfrm>
        </p:spPr>
        <p:txBody>
          <a:bodyPr/>
          <a:lstStyle/>
          <a:p>
            <a:r>
              <a:rPr lang="en-US" b="1" err="1"/>
              <a:t>IoT</a:t>
            </a:r>
            <a:r>
              <a:rPr lang="en-US" b="1"/>
              <a:t> in Health care</a:t>
            </a:r>
            <a:endParaRPr lang="en-IN" b="1"/>
          </a:p>
        </p:txBody>
      </p:sp>
      <p:sp>
        <p:nvSpPr>
          <p:cNvPr id="5" name="Rectangle 4"/>
          <p:cNvSpPr/>
          <p:nvPr/>
        </p:nvSpPr>
        <p:spPr>
          <a:xfrm>
            <a:off x="304800" y="1087184"/>
            <a:ext cx="5624362" cy="5262979"/>
          </a:xfrm>
          <a:prstGeom prst="rect">
            <a:avLst/>
          </a:prstGeom>
        </p:spPr>
        <p:txBody>
          <a:bodyPr wrap="square">
            <a:spAutoFit/>
          </a:bodyPr>
          <a:lstStyle/>
          <a:p>
            <a:pPr marL="342900" indent="-342900" algn="just">
              <a:buFont typeface="Arial" panose="020B0604020202020204" pitchFamily="34" charset="0"/>
              <a:buChar char="•"/>
            </a:pPr>
            <a:r>
              <a:rPr lang="en-US" sz="2400" b="1" err="1">
                <a:solidFill>
                  <a:srgbClr val="333333"/>
                </a:solidFill>
                <a:latin typeface="Times New Roman" panose="02020603050405020304" pitchFamily="18" charset="0"/>
                <a:cs typeface="Times New Roman" panose="02020603050405020304" pitchFamily="18" charset="0"/>
              </a:rPr>
              <a:t>IoT</a:t>
            </a:r>
            <a:r>
              <a:rPr lang="en-US" sz="2400" b="1">
                <a:solidFill>
                  <a:srgbClr val="333333"/>
                </a:solidFill>
                <a:latin typeface="Times New Roman" panose="02020603050405020304" pitchFamily="18" charset="0"/>
                <a:cs typeface="Times New Roman" panose="02020603050405020304" pitchFamily="18" charset="0"/>
              </a:rPr>
              <a:t> for Physicians -</a:t>
            </a:r>
            <a:r>
              <a:rPr lang="en-US" sz="2400">
                <a:solidFill>
                  <a:srgbClr val="333333"/>
                </a:solidFill>
                <a:latin typeface="Times New Roman" panose="02020603050405020304" pitchFamily="18" charset="0"/>
                <a:cs typeface="Times New Roman" panose="02020603050405020304" pitchFamily="18" charset="0"/>
              </a:rPr>
              <a:t> By using </a:t>
            </a:r>
            <a:r>
              <a:rPr lang="en-US" sz="2400" err="1">
                <a:solidFill>
                  <a:srgbClr val="333333"/>
                </a:solidFill>
                <a:latin typeface="Times New Roman" panose="02020603050405020304" pitchFamily="18" charset="0"/>
                <a:cs typeface="Times New Roman" panose="02020603050405020304" pitchFamily="18" charset="0"/>
              </a:rPr>
              <a:t>wearables</a:t>
            </a:r>
            <a:r>
              <a:rPr lang="en-US" sz="2400">
                <a:solidFill>
                  <a:srgbClr val="333333"/>
                </a:solidFill>
                <a:latin typeface="Times New Roman" panose="02020603050405020304" pitchFamily="18" charset="0"/>
                <a:cs typeface="Times New Roman" panose="02020603050405020304" pitchFamily="18" charset="0"/>
              </a:rPr>
              <a:t> and other home monitoring equipment embedded with </a:t>
            </a:r>
            <a:r>
              <a:rPr lang="en-US" sz="2400" err="1">
                <a:solidFill>
                  <a:srgbClr val="333333"/>
                </a:solidFill>
                <a:latin typeface="Times New Roman" panose="02020603050405020304" pitchFamily="18" charset="0"/>
                <a:cs typeface="Times New Roman" panose="02020603050405020304" pitchFamily="18" charset="0"/>
              </a:rPr>
              <a:t>IoT</a:t>
            </a:r>
            <a:r>
              <a:rPr lang="en-US" sz="2400">
                <a:solidFill>
                  <a:srgbClr val="333333"/>
                </a:solidFill>
                <a:latin typeface="Times New Roman" panose="02020603050405020304" pitchFamily="18" charset="0"/>
                <a:cs typeface="Times New Roman" panose="02020603050405020304" pitchFamily="18" charset="0"/>
              </a:rPr>
              <a:t>, physicians can keep track of patients’ health more effectively. </a:t>
            </a:r>
          </a:p>
          <a:p>
            <a:pPr marL="342900" indent="-342900" algn="just">
              <a:buFont typeface="Arial" panose="020B0604020202020204" pitchFamily="34" charset="0"/>
              <a:buChar char="•"/>
            </a:pPr>
            <a:r>
              <a:rPr lang="en-US" sz="2400">
                <a:solidFill>
                  <a:srgbClr val="333333"/>
                </a:solidFill>
                <a:latin typeface="Times New Roman" panose="02020603050405020304" pitchFamily="18" charset="0"/>
                <a:cs typeface="Times New Roman" panose="02020603050405020304" pitchFamily="18" charset="0"/>
              </a:rPr>
              <a:t>They can track patients’ adherence to treatment plans or any need for immediate medical attention. </a:t>
            </a:r>
          </a:p>
          <a:p>
            <a:pPr marL="342900" indent="-342900" algn="just">
              <a:buFont typeface="Arial" panose="020B0604020202020204" pitchFamily="34" charset="0"/>
              <a:buChar char="•"/>
            </a:pPr>
            <a:r>
              <a:rPr lang="en-US" sz="2400" err="1">
                <a:solidFill>
                  <a:srgbClr val="333333"/>
                </a:solidFill>
                <a:latin typeface="Times New Roman" panose="02020603050405020304" pitchFamily="18" charset="0"/>
                <a:cs typeface="Times New Roman" panose="02020603050405020304" pitchFamily="18" charset="0"/>
              </a:rPr>
              <a:t>IoT</a:t>
            </a:r>
            <a:r>
              <a:rPr lang="en-US" sz="2400">
                <a:solidFill>
                  <a:srgbClr val="333333"/>
                </a:solidFill>
                <a:latin typeface="Times New Roman" panose="02020603050405020304" pitchFamily="18" charset="0"/>
                <a:cs typeface="Times New Roman" panose="02020603050405020304" pitchFamily="18" charset="0"/>
              </a:rPr>
              <a:t> enables healthcare professionals to be more watchful and connect with the patients proactively. </a:t>
            </a:r>
          </a:p>
          <a:p>
            <a:pPr marL="342900" indent="-342900" algn="just">
              <a:buFont typeface="Arial" panose="020B0604020202020204" pitchFamily="34" charset="0"/>
              <a:buChar char="•"/>
            </a:pPr>
            <a:r>
              <a:rPr lang="en-US" sz="2400">
                <a:solidFill>
                  <a:srgbClr val="333333"/>
                </a:solidFill>
                <a:latin typeface="Times New Roman" panose="02020603050405020304" pitchFamily="18" charset="0"/>
                <a:cs typeface="Times New Roman" panose="02020603050405020304" pitchFamily="18" charset="0"/>
              </a:rPr>
              <a:t>Data collected from </a:t>
            </a:r>
            <a:r>
              <a:rPr lang="en-US" sz="2400" err="1">
                <a:solidFill>
                  <a:srgbClr val="333333"/>
                </a:solidFill>
                <a:latin typeface="Times New Roman" panose="02020603050405020304" pitchFamily="18" charset="0"/>
                <a:cs typeface="Times New Roman" panose="02020603050405020304" pitchFamily="18" charset="0"/>
              </a:rPr>
              <a:t>IoT</a:t>
            </a:r>
            <a:r>
              <a:rPr lang="en-US" sz="2400">
                <a:solidFill>
                  <a:srgbClr val="333333"/>
                </a:solidFill>
                <a:latin typeface="Times New Roman" panose="02020603050405020304" pitchFamily="18" charset="0"/>
                <a:cs typeface="Times New Roman" panose="02020603050405020304" pitchFamily="18" charset="0"/>
              </a:rPr>
              <a:t> devices can help physicians identify the best treatment process for patients and reach the expected outcomes.</a:t>
            </a:r>
            <a:endParaRPr lang="en-IN" sz="2400">
              <a:latin typeface="Times New Roman" panose="02020603050405020304" pitchFamily="18" charset="0"/>
              <a:cs typeface="Times New Roman" panose="02020603050405020304" pitchFamily="18" charset="0"/>
            </a:endParaRPr>
          </a:p>
        </p:txBody>
      </p:sp>
      <p:pic>
        <p:nvPicPr>
          <p:cNvPr id="7172" name="Picture 4" descr="Use case scenario of IoT in Healthcar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161" y="1203156"/>
            <a:ext cx="6075117" cy="459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38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a:srcRect/>
          <a:stretch>
            <a:fillRect/>
          </a:stretch>
        </p:blipFill>
        <p:spPr bwMode="auto">
          <a:xfrm>
            <a:off x="4381488" y="3702189"/>
            <a:ext cx="5572164" cy="2865307"/>
          </a:xfrm>
          <a:prstGeom prst="rect">
            <a:avLst/>
          </a:prstGeom>
          <a:noFill/>
          <a:ln w="9525">
            <a:noFill/>
            <a:miter lim="800000"/>
            <a:headEnd/>
            <a:tailEnd/>
          </a:ln>
          <a:effectLst/>
        </p:spPr>
      </p:pic>
      <p:pic>
        <p:nvPicPr>
          <p:cNvPr id="13314" name="Picture 2"/>
          <p:cNvPicPr>
            <a:picLocks noChangeAspect="1" noChangeArrowheads="1"/>
          </p:cNvPicPr>
          <p:nvPr/>
        </p:nvPicPr>
        <p:blipFill>
          <a:blip r:embed="rId3"/>
          <a:srcRect/>
          <a:stretch>
            <a:fillRect/>
          </a:stretch>
        </p:blipFill>
        <p:spPr bwMode="auto">
          <a:xfrm>
            <a:off x="2238349" y="571480"/>
            <a:ext cx="7585319" cy="3286148"/>
          </a:xfrm>
          <a:prstGeom prst="rect">
            <a:avLst/>
          </a:prstGeom>
          <a:noFill/>
          <a:ln w="9525">
            <a:noFill/>
            <a:miter lim="800000"/>
            <a:headEnd/>
            <a:tailEnd/>
          </a:ln>
          <a:effectLst/>
        </p:spPr>
      </p:pic>
      <p:sp>
        <p:nvSpPr>
          <p:cNvPr id="6" name="TextBox 5"/>
          <p:cNvSpPr txBox="1"/>
          <p:nvPr/>
        </p:nvSpPr>
        <p:spPr>
          <a:xfrm>
            <a:off x="2452662" y="3857628"/>
            <a:ext cx="2920928" cy="369332"/>
          </a:xfrm>
          <a:prstGeom prst="rect">
            <a:avLst/>
          </a:prstGeom>
          <a:noFill/>
        </p:spPr>
        <p:txBody>
          <a:bodyPr wrap="none" rtlCol="0">
            <a:spAutoFit/>
          </a:bodyPr>
          <a:lstStyle/>
          <a:p>
            <a:r>
              <a:rPr lang="en-IN" b="1" dirty="0"/>
              <a:t>Benefits of Cloud Computing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04" y="0"/>
            <a:ext cx="10515600" cy="1325563"/>
          </a:xfrm>
        </p:spPr>
        <p:txBody>
          <a:bodyPr/>
          <a:lstStyle/>
          <a:p>
            <a:r>
              <a:rPr lang="en-US" b="1" err="1"/>
              <a:t>IoT</a:t>
            </a:r>
            <a:r>
              <a:rPr lang="en-US" b="1"/>
              <a:t> in Health care</a:t>
            </a:r>
            <a:endParaRPr lang="en-IN" b="1"/>
          </a:p>
        </p:txBody>
      </p:sp>
      <p:sp>
        <p:nvSpPr>
          <p:cNvPr id="3" name="Rectangle 2"/>
          <p:cNvSpPr/>
          <p:nvPr/>
        </p:nvSpPr>
        <p:spPr>
          <a:xfrm>
            <a:off x="583933" y="919809"/>
            <a:ext cx="4065069" cy="4524315"/>
          </a:xfrm>
          <a:prstGeom prst="rect">
            <a:avLst/>
          </a:prstGeom>
        </p:spPr>
        <p:txBody>
          <a:bodyPr wrap="square">
            <a:spAutoFit/>
          </a:bodyPr>
          <a:lstStyle/>
          <a:p>
            <a:pPr marL="285750" indent="-285750" algn="just">
              <a:buFont typeface="Arial" panose="020B0604020202020204" pitchFamily="34" charset="0"/>
              <a:buChar char="•"/>
            </a:pPr>
            <a:r>
              <a:rPr lang="en-US" sz="2400" b="1" err="1">
                <a:solidFill>
                  <a:srgbClr val="333333"/>
                </a:solidFill>
                <a:latin typeface="Times New Roman" panose="02020603050405020304" pitchFamily="18" charset="0"/>
                <a:cs typeface="Times New Roman" panose="02020603050405020304" pitchFamily="18" charset="0"/>
              </a:rPr>
              <a:t>IoT</a:t>
            </a:r>
            <a:r>
              <a:rPr lang="en-US" sz="2400" b="1">
                <a:solidFill>
                  <a:srgbClr val="333333"/>
                </a:solidFill>
                <a:latin typeface="Times New Roman" panose="02020603050405020304" pitchFamily="18" charset="0"/>
                <a:cs typeface="Times New Roman" panose="02020603050405020304" pitchFamily="18" charset="0"/>
              </a:rPr>
              <a:t> for Hospitals -</a:t>
            </a:r>
            <a:r>
              <a:rPr lang="en-US" sz="2400">
                <a:solidFill>
                  <a:srgbClr val="333333"/>
                </a:solidFill>
                <a:latin typeface="Times New Roman" panose="02020603050405020304" pitchFamily="18" charset="0"/>
                <a:cs typeface="Times New Roman" panose="02020603050405020304" pitchFamily="18" charset="0"/>
              </a:rPr>
              <a:t> Apart from monitoring patients’ health, there are many other areas where </a:t>
            </a:r>
            <a:r>
              <a:rPr lang="en-US" sz="2400" err="1">
                <a:solidFill>
                  <a:srgbClr val="333333"/>
                </a:solidFill>
                <a:latin typeface="Times New Roman" panose="02020603050405020304" pitchFamily="18" charset="0"/>
                <a:cs typeface="Times New Roman" panose="02020603050405020304" pitchFamily="18" charset="0"/>
              </a:rPr>
              <a:t>IoT</a:t>
            </a:r>
            <a:r>
              <a:rPr lang="en-US" sz="2400">
                <a:solidFill>
                  <a:srgbClr val="333333"/>
                </a:solidFill>
                <a:latin typeface="Times New Roman" panose="02020603050405020304" pitchFamily="18" charset="0"/>
                <a:cs typeface="Times New Roman" panose="02020603050405020304" pitchFamily="18" charset="0"/>
              </a:rPr>
              <a:t> devices are very useful in hospitals. </a:t>
            </a:r>
          </a:p>
          <a:p>
            <a:pPr marL="285750" indent="-285750" algn="just">
              <a:buFont typeface="Arial" panose="020B0604020202020204" pitchFamily="34" charset="0"/>
              <a:buChar char="•"/>
            </a:pPr>
            <a:r>
              <a:rPr lang="en-US" sz="2400" err="1">
                <a:solidFill>
                  <a:srgbClr val="333333"/>
                </a:solidFill>
                <a:latin typeface="Times New Roman" panose="02020603050405020304" pitchFamily="18" charset="0"/>
                <a:cs typeface="Times New Roman" panose="02020603050405020304" pitchFamily="18" charset="0"/>
              </a:rPr>
              <a:t>IoT</a:t>
            </a:r>
            <a:r>
              <a:rPr lang="en-US" sz="2400">
                <a:solidFill>
                  <a:srgbClr val="333333"/>
                </a:solidFill>
                <a:latin typeface="Times New Roman" panose="02020603050405020304" pitchFamily="18" charset="0"/>
                <a:cs typeface="Times New Roman" panose="02020603050405020304" pitchFamily="18" charset="0"/>
              </a:rPr>
              <a:t> devices tagged with sensors are used for tracking real time location of medical equipment like wheelchairs, defibrillators, nebulizers, oxygen pumps and other monitoring equipment. </a:t>
            </a:r>
          </a:p>
        </p:txBody>
      </p:sp>
      <p:pic>
        <p:nvPicPr>
          <p:cNvPr id="8196" name="Picture 4" descr="How IoT is Transforming the Healthcare Industry - Embedded Computing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001" y="170531"/>
            <a:ext cx="7424431" cy="47479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30854" y="4945766"/>
            <a:ext cx="8117449" cy="1785104"/>
          </a:xfrm>
          <a:prstGeom prst="rect">
            <a:avLst/>
          </a:prstGeom>
        </p:spPr>
        <p:txBody>
          <a:bodyPr wrap="square">
            <a:spAutoFit/>
          </a:bodyPr>
          <a:lstStyle/>
          <a:p>
            <a:pPr marL="285750" indent="-285750" algn="just">
              <a:buFont typeface="Arial" panose="020B0604020202020204" pitchFamily="34" charset="0"/>
              <a:buChar char="•"/>
            </a:pPr>
            <a:r>
              <a:rPr lang="en-US" sz="2200">
                <a:solidFill>
                  <a:srgbClr val="333333"/>
                </a:solidFill>
                <a:latin typeface="Times New Roman" panose="02020603050405020304" pitchFamily="18" charset="0"/>
                <a:cs typeface="Times New Roman" panose="02020603050405020304" pitchFamily="18" charset="0"/>
              </a:rPr>
              <a:t>Deployment of medical staff at different locations can also be analyzed real time.</a:t>
            </a:r>
          </a:p>
          <a:p>
            <a:pPr marL="285750" indent="-285750" algn="just">
              <a:buFont typeface="Arial" panose="020B0604020202020204" pitchFamily="34" charset="0"/>
              <a:buChar char="•"/>
            </a:pPr>
            <a:r>
              <a:rPr lang="en-US" sz="2200">
                <a:solidFill>
                  <a:srgbClr val="333333"/>
                </a:solidFill>
                <a:latin typeface="Times New Roman" panose="02020603050405020304" pitchFamily="18" charset="0"/>
                <a:cs typeface="Times New Roman" panose="02020603050405020304" pitchFamily="18" charset="0"/>
              </a:rPr>
              <a:t>The spread of infections is a major concern for patients in hospitals. </a:t>
            </a:r>
          </a:p>
          <a:p>
            <a:pPr marL="285750" indent="-285750" algn="just">
              <a:buFont typeface="Arial" panose="020B0604020202020204" pitchFamily="34" charset="0"/>
              <a:buChar char="•"/>
            </a:pPr>
            <a:r>
              <a:rPr lang="en-US" sz="2200" err="1">
                <a:solidFill>
                  <a:srgbClr val="333333"/>
                </a:solidFill>
                <a:latin typeface="Times New Roman" panose="02020603050405020304" pitchFamily="18" charset="0"/>
                <a:cs typeface="Times New Roman" panose="02020603050405020304" pitchFamily="18" charset="0"/>
              </a:rPr>
              <a:t>IoT</a:t>
            </a:r>
            <a:r>
              <a:rPr lang="en-US" sz="2200">
                <a:solidFill>
                  <a:srgbClr val="333333"/>
                </a:solidFill>
                <a:latin typeface="Times New Roman" panose="02020603050405020304" pitchFamily="18" charset="0"/>
                <a:cs typeface="Times New Roman" panose="02020603050405020304" pitchFamily="18" charset="0"/>
              </a:rPr>
              <a:t>-enabled hygiene monitoring devices help in preventing patients from getting infected. </a:t>
            </a:r>
          </a:p>
        </p:txBody>
      </p:sp>
    </p:spTree>
    <p:extLst>
      <p:ext uri="{BB962C8B-B14F-4D97-AF65-F5344CB8AC3E}">
        <p14:creationId xmlns:p14="http://schemas.microsoft.com/office/powerpoint/2010/main" val="3123931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04" y="0"/>
            <a:ext cx="10515600" cy="1325563"/>
          </a:xfrm>
        </p:spPr>
        <p:txBody>
          <a:bodyPr/>
          <a:lstStyle/>
          <a:p>
            <a:r>
              <a:rPr lang="en-US" b="1" err="1"/>
              <a:t>IoT</a:t>
            </a:r>
            <a:r>
              <a:rPr lang="en-US" b="1"/>
              <a:t> in Health care</a:t>
            </a:r>
            <a:endParaRPr lang="en-IN" b="1"/>
          </a:p>
        </p:txBody>
      </p:sp>
      <p:sp>
        <p:nvSpPr>
          <p:cNvPr id="3" name="Rectangle 2"/>
          <p:cNvSpPr/>
          <p:nvPr/>
        </p:nvSpPr>
        <p:spPr>
          <a:xfrm>
            <a:off x="401053" y="958310"/>
            <a:ext cx="4671461" cy="3785652"/>
          </a:xfrm>
          <a:prstGeom prst="rect">
            <a:avLst/>
          </a:prstGeom>
        </p:spPr>
        <p:txBody>
          <a:bodyPr wrap="square">
            <a:spAutoFit/>
          </a:bodyPr>
          <a:lstStyle/>
          <a:p>
            <a:pPr marL="285750" indent="-285750" algn="just">
              <a:buFont typeface="Arial" panose="020B0604020202020204" pitchFamily="34" charset="0"/>
              <a:buChar char="•"/>
            </a:pPr>
            <a:r>
              <a:rPr lang="en-US" sz="2400" b="1" err="1">
                <a:latin typeface="Times New Roman" panose="02020603050405020304" pitchFamily="18" charset="0"/>
                <a:cs typeface="Times New Roman" panose="02020603050405020304" pitchFamily="18" charset="0"/>
              </a:rPr>
              <a:t>IoT</a:t>
            </a:r>
            <a:r>
              <a:rPr lang="en-US" sz="2400" b="1">
                <a:latin typeface="Times New Roman" panose="02020603050405020304" pitchFamily="18" charset="0"/>
                <a:cs typeface="Times New Roman" panose="02020603050405020304" pitchFamily="18" charset="0"/>
              </a:rPr>
              <a:t> for Health Insurance Companies –</a:t>
            </a:r>
            <a:r>
              <a:rPr lang="en-US" sz="2400">
                <a:latin typeface="Times New Roman" panose="02020603050405020304" pitchFamily="18" charset="0"/>
                <a:cs typeface="Times New Roman" panose="02020603050405020304" pitchFamily="18" charset="0"/>
              </a:rPr>
              <a:t> There are numerous opportunities for health insurers with </a:t>
            </a:r>
            <a:r>
              <a:rPr lang="en-US" sz="2400" err="1">
                <a:latin typeface="Times New Roman" panose="02020603050405020304" pitchFamily="18" charset="0"/>
                <a:cs typeface="Times New Roman" panose="02020603050405020304" pitchFamily="18" charset="0"/>
              </a:rPr>
              <a:t>IoT</a:t>
            </a:r>
            <a:r>
              <a:rPr lang="en-US" sz="2400">
                <a:latin typeface="Times New Roman" panose="02020603050405020304" pitchFamily="18" charset="0"/>
                <a:cs typeface="Times New Roman" panose="02020603050405020304" pitchFamily="18" charset="0"/>
              </a:rPr>
              <a:t>-connected intelligent devices. </a:t>
            </a:r>
          </a:p>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Insurance companies can leverage data captured through health monitoring devices for their underwriting and claims operations. </a:t>
            </a:r>
          </a:p>
        </p:txBody>
      </p:sp>
      <p:sp>
        <p:nvSpPr>
          <p:cNvPr id="5" name="AutoShape 2" descr="https://www.elinext.com/wp-content/webp-express/webp-images/uploads/2018/05/iot-for-healthcare-insurance.png.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stretch>
            <a:fillRect/>
          </a:stretch>
        </p:blipFill>
        <p:spPr>
          <a:xfrm>
            <a:off x="5072514" y="572006"/>
            <a:ext cx="6996519" cy="4171956"/>
          </a:xfrm>
          <a:prstGeom prst="rect">
            <a:avLst/>
          </a:prstGeom>
        </p:spPr>
      </p:pic>
      <p:sp>
        <p:nvSpPr>
          <p:cNvPr id="7" name="Rectangle 6"/>
          <p:cNvSpPr/>
          <p:nvPr/>
        </p:nvSpPr>
        <p:spPr>
          <a:xfrm>
            <a:off x="4376285" y="4572438"/>
            <a:ext cx="7616792" cy="1938992"/>
          </a:xfrm>
          <a:prstGeom prst="rect">
            <a:avLst/>
          </a:prstGeom>
        </p:spPr>
        <p:txBody>
          <a:bodyPr wrap="square">
            <a:spAutoFit/>
          </a:bodyPr>
          <a:lstStyle/>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This data will enable them to detect fraud claims and identify prospects for underwriting. </a:t>
            </a:r>
          </a:p>
          <a:p>
            <a:pPr marL="285750" indent="-285750" algn="just">
              <a:buFont typeface="Arial" panose="020B0604020202020204" pitchFamily="34" charset="0"/>
              <a:buChar char="•"/>
            </a:pPr>
            <a:r>
              <a:rPr lang="en-US" sz="2400" err="1">
                <a:latin typeface="Times New Roman" panose="02020603050405020304" pitchFamily="18" charset="0"/>
                <a:cs typeface="Times New Roman" panose="02020603050405020304" pitchFamily="18" charset="0"/>
              </a:rPr>
              <a:t>IoT</a:t>
            </a:r>
            <a:r>
              <a:rPr lang="en-US" sz="2400">
                <a:latin typeface="Times New Roman" panose="02020603050405020304" pitchFamily="18" charset="0"/>
                <a:cs typeface="Times New Roman" panose="02020603050405020304" pitchFamily="18" charset="0"/>
              </a:rPr>
              <a:t> devices bring transparency between insurers and customers in the underwriting, pricing, claims handling, and risk assessment processes. </a:t>
            </a:r>
            <a:endParaRPr lang="en-US" sz="2400">
              <a:solidFill>
                <a:srgbClr val="33333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2055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04" y="0"/>
            <a:ext cx="10515600" cy="1325563"/>
          </a:xfrm>
        </p:spPr>
        <p:txBody>
          <a:bodyPr/>
          <a:lstStyle/>
          <a:p>
            <a:r>
              <a:rPr lang="en-US" b="1" err="1"/>
              <a:t>IoT</a:t>
            </a:r>
            <a:r>
              <a:rPr lang="en-US" b="1"/>
              <a:t> in Health care</a:t>
            </a:r>
            <a:endParaRPr lang="en-IN" b="1"/>
          </a:p>
        </p:txBody>
      </p:sp>
      <p:sp>
        <p:nvSpPr>
          <p:cNvPr id="3" name="Rectangle 2"/>
          <p:cNvSpPr/>
          <p:nvPr/>
        </p:nvSpPr>
        <p:spPr>
          <a:xfrm>
            <a:off x="408692" y="963719"/>
            <a:ext cx="4548319" cy="5509200"/>
          </a:xfrm>
          <a:prstGeom prst="rect">
            <a:avLst/>
          </a:prstGeom>
        </p:spPr>
        <p:txBody>
          <a:bodyPr wrap="square">
            <a:spAutoFit/>
          </a:bodyPr>
          <a:lstStyle/>
          <a:p>
            <a:pPr algn="just"/>
            <a:r>
              <a:rPr lang="en-US" sz="2200" b="1">
                <a:latin typeface="Times New Roman" panose="02020603050405020304" pitchFamily="18" charset="0"/>
                <a:cs typeface="Times New Roman" panose="02020603050405020304" pitchFamily="18" charset="0"/>
              </a:rPr>
              <a:t>Redefining Healthcare–</a:t>
            </a:r>
            <a:r>
              <a:rPr lang="en-US" sz="2200">
                <a:latin typeface="Times New Roman" panose="02020603050405020304" pitchFamily="18" charset="0"/>
                <a:cs typeface="Times New Roman" panose="02020603050405020304" pitchFamily="18" charset="0"/>
              </a:rPr>
              <a:t> </a:t>
            </a:r>
          </a:p>
          <a:p>
            <a:pPr algn="just"/>
            <a:r>
              <a:rPr lang="en-US" sz="2200" b="1">
                <a:latin typeface="Times New Roman" panose="02020603050405020304" pitchFamily="18" charset="0"/>
                <a:cs typeface="Times New Roman" panose="02020603050405020304" pitchFamily="18" charset="0"/>
              </a:rPr>
              <a:t>Step 1:</a:t>
            </a:r>
            <a:r>
              <a:rPr lang="en-US" sz="2200">
                <a:latin typeface="Times New Roman" panose="02020603050405020304" pitchFamily="18" charset="0"/>
                <a:cs typeface="Times New Roman" panose="02020603050405020304" pitchFamily="18" charset="0"/>
              </a:rPr>
              <a:t> First step consists of deployment of interconnected devices that includes sensors, actuators, monitors, detectors, camera systems etc. These devices collect the data.</a:t>
            </a:r>
          </a:p>
          <a:p>
            <a:pPr algn="just"/>
            <a:r>
              <a:rPr lang="en-US" sz="2200" b="1">
                <a:latin typeface="Times New Roman" panose="02020603050405020304" pitchFamily="18" charset="0"/>
                <a:cs typeface="Times New Roman" panose="02020603050405020304" pitchFamily="18" charset="0"/>
              </a:rPr>
              <a:t>Step 2:</a:t>
            </a:r>
            <a:r>
              <a:rPr lang="en-US" sz="2200">
                <a:latin typeface="Times New Roman" panose="02020603050405020304" pitchFamily="18" charset="0"/>
                <a:cs typeface="Times New Roman" panose="02020603050405020304" pitchFamily="18" charset="0"/>
              </a:rPr>
              <a:t> Usually, data received from sensors and other devices are in analog form, which need to be aggregated and converted to the digital form for further data processing.</a:t>
            </a:r>
          </a:p>
          <a:p>
            <a:pPr algn="just"/>
            <a:r>
              <a:rPr lang="en-US" sz="2200" b="1">
                <a:latin typeface="Times New Roman" panose="02020603050405020304" pitchFamily="18" charset="0"/>
                <a:cs typeface="Times New Roman" panose="02020603050405020304" pitchFamily="18" charset="0"/>
              </a:rPr>
              <a:t>Step 3</a:t>
            </a:r>
            <a:r>
              <a:rPr lang="en-US" sz="2200">
                <a:latin typeface="Times New Roman" panose="02020603050405020304" pitchFamily="18" charset="0"/>
                <a:cs typeface="Times New Roman" panose="02020603050405020304" pitchFamily="18" charset="0"/>
              </a:rPr>
              <a:t>: Once the data is digitized and aggregated, this is pre-processed, standardized and moved to the data center or Cloud.</a:t>
            </a:r>
          </a:p>
          <a:p>
            <a:pPr algn="just"/>
            <a:endParaRPr lang="en-US" sz="2200">
              <a:latin typeface="Times New Roman" panose="02020603050405020304" pitchFamily="18" charset="0"/>
              <a:cs typeface="Times New Roman" panose="02020603050405020304" pitchFamily="18" charset="0"/>
            </a:endParaRPr>
          </a:p>
        </p:txBody>
      </p:sp>
      <p:sp>
        <p:nvSpPr>
          <p:cNvPr id="5" name="AutoShape 2" descr="https://www.elinext.com/wp-content/webp-express/webp-images/uploads/2018/05/iot-for-healthcare-insurance.png.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42" name="Picture 2" descr="What can IoT do for healthc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153" y="518668"/>
            <a:ext cx="7111847" cy="29302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80153" y="3547089"/>
            <a:ext cx="6882063" cy="3139321"/>
          </a:xfrm>
          <a:prstGeom prst="rect">
            <a:avLst/>
          </a:prstGeom>
        </p:spPr>
        <p:txBody>
          <a:bodyPr wrap="square">
            <a:spAutoFit/>
          </a:bodyPr>
          <a:lstStyle/>
          <a:p>
            <a:pPr marL="342900" indent="-342900" algn="just">
              <a:buFont typeface="Arial" panose="020B0604020202020204" pitchFamily="34" charset="0"/>
              <a:buChar char="•"/>
            </a:pPr>
            <a:r>
              <a:rPr lang="en-US" sz="2200" b="1">
                <a:latin typeface="Times New Roman" panose="02020603050405020304" pitchFamily="18" charset="0"/>
                <a:cs typeface="Times New Roman" panose="02020603050405020304" pitchFamily="18" charset="0"/>
              </a:rPr>
              <a:t>Step 4</a:t>
            </a:r>
            <a:r>
              <a:rPr lang="en-US" sz="2200">
                <a:latin typeface="Times New Roman" panose="02020603050405020304" pitchFamily="18" charset="0"/>
                <a:cs typeface="Times New Roman" panose="02020603050405020304" pitchFamily="18" charset="0"/>
              </a:rPr>
              <a:t>: Final data is managed and analyzed at the required level. </a:t>
            </a:r>
            <a:r>
              <a:rPr lang="en-US" sz="2200" u="sng">
                <a:latin typeface="Times New Roman" panose="02020603050405020304" pitchFamily="18" charset="0"/>
                <a:cs typeface="Times New Roman" panose="02020603050405020304" pitchFamily="18" charset="0"/>
                <a:hlinkClick r:id="rId3"/>
              </a:rPr>
              <a:t>Advanced Analytics</a:t>
            </a:r>
            <a:r>
              <a:rPr lang="en-US" sz="2200">
                <a:latin typeface="Times New Roman" panose="02020603050405020304" pitchFamily="18" charset="0"/>
                <a:cs typeface="Times New Roman" panose="02020603050405020304" pitchFamily="18" charset="0"/>
              </a:rPr>
              <a:t>, applied to this data, brings actionable business insights for effective decision-making.</a:t>
            </a:r>
          </a:p>
          <a:p>
            <a:pPr marL="342900" indent="-342900" algn="just">
              <a:buFont typeface="Arial" panose="020B0604020202020204" pitchFamily="34" charset="0"/>
              <a:buChar char="•"/>
            </a:pPr>
            <a:r>
              <a:rPr lang="en-US" sz="2200" err="1">
                <a:latin typeface="Times New Roman" panose="02020603050405020304" pitchFamily="18" charset="0"/>
                <a:cs typeface="Times New Roman" panose="02020603050405020304" pitchFamily="18" charset="0"/>
              </a:rPr>
              <a:t>IoT</a:t>
            </a:r>
            <a:r>
              <a:rPr lang="en-US" sz="2200">
                <a:latin typeface="Times New Roman" panose="02020603050405020304" pitchFamily="18" charset="0"/>
                <a:cs typeface="Times New Roman" panose="02020603050405020304" pitchFamily="18" charset="0"/>
              </a:rPr>
              <a:t> is redefining healthcare by ensuring better care, improved treatment outcomes and reduced costs for patients, and better processes and workflows, improved performance and patient experience for healthcare providers.</a:t>
            </a:r>
            <a:endParaRPr lang="en-IN"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041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04" y="0"/>
            <a:ext cx="10515600" cy="1325563"/>
          </a:xfrm>
        </p:spPr>
        <p:txBody>
          <a:bodyPr/>
          <a:lstStyle/>
          <a:p>
            <a:r>
              <a:rPr lang="en-US" b="1" err="1"/>
              <a:t>IoT</a:t>
            </a:r>
            <a:r>
              <a:rPr lang="en-US" b="1"/>
              <a:t> in Health care</a:t>
            </a:r>
            <a:endParaRPr lang="en-IN" b="1"/>
          </a:p>
        </p:txBody>
      </p:sp>
      <p:sp>
        <p:nvSpPr>
          <p:cNvPr id="3" name="Rectangle 2"/>
          <p:cNvSpPr/>
          <p:nvPr/>
        </p:nvSpPr>
        <p:spPr>
          <a:xfrm>
            <a:off x="460375" y="1098472"/>
            <a:ext cx="11680639" cy="5509200"/>
          </a:xfrm>
          <a:prstGeom prst="rect">
            <a:avLst/>
          </a:prstGeom>
        </p:spPr>
        <p:txBody>
          <a:bodyPr wrap="square">
            <a:spAutoFit/>
          </a:bodyPr>
          <a:lstStyle/>
          <a:p>
            <a:pPr algn="just"/>
            <a:r>
              <a:rPr lang="en-US" sz="2200" b="1">
                <a:latin typeface="Times New Roman" panose="02020603050405020304" pitchFamily="18" charset="0"/>
                <a:cs typeface="Times New Roman" panose="02020603050405020304" pitchFamily="18" charset="0"/>
              </a:rPr>
              <a:t>Advantages–</a:t>
            </a:r>
            <a:r>
              <a:rPr lang="en-US" sz="2200">
                <a:latin typeface="Times New Roman" panose="02020603050405020304" pitchFamily="18" charset="0"/>
                <a:cs typeface="Times New Roman" panose="02020603050405020304" pitchFamily="18" charset="0"/>
              </a:rPr>
              <a:t> </a:t>
            </a:r>
          </a:p>
          <a:p>
            <a:pPr algn="just"/>
            <a:endParaRPr lang="en-US" sz="22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1">
                <a:latin typeface="Times New Roman" panose="02020603050405020304" pitchFamily="18" charset="0"/>
                <a:cs typeface="Times New Roman" panose="02020603050405020304" pitchFamily="18" charset="0"/>
              </a:rPr>
              <a:t>Cost Reduction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IoT</a:t>
            </a:r>
            <a:r>
              <a:rPr lang="en-US" sz="2200">
                <a:latin typeface="Times New Roman" panose="02020603050405020304" pitchFamily="18" charset="0"/>
                <a:cs typeface="Times New Roman" panose="02020603050405020304" pitchFamily="18" charset="0"/>
              </a:rPr>
              <a:t> enables patient monitoring in real time, thus significantly cutting down unnecessary visits to doctors, hospital stays and re-admissions</a:t>
            </a:r>
          </a:p>
          <a:p>
            <a:pPr marL="342900" indent="-342900">
              <a:buFont typeface="Arial" panose="020B0604020202020204" pitchFamily="34" charset="0"/>
              <a:buChar char="•"/>
            </a:pPr>
            <a:r>
              <a:rPr lang="en-US" sz="2200" b="1">
                <a:latin typeface="Times New Roman" panose="02020603050405020304" pitchFamily="18" charset="0"/>
                <a:cs typeface="Times New Roman" panose="02020603050405020304" pitchFamily="18" charset="0"/>
              </a:rPr>
              <a:t>Improved Treatment:</a:t>
            </a:r>
            <a:r>
              <a:rPr lang="en-US" sz="2200">
                <a:latin typeface="Times New Roman" panose="02020603050405020304" pitchFamily="18" charset="0"/>
                <a:cs typeface="Times New Roman" panose="02020603050405020304" pitchFamily="18" charset="0"/>
              </a:rPr>
              <a:t> It enables physicians to make evidence-based informed decisions and brings absolute transparency</a:t>
            </a:r>
          </a:p>
          <a:p>
            <a:pPr marL="342900" indent="-342900">
              <a:buFont typeface="Arial" panose="020B0604020202020204" pitchFamily="34" charset="0"/>
              <a:buChar char="•"/>
            </a:pPr>
            <a:r>
              <a:rPr lang="en-US" sz="2200" b="1">
                <a:latin typeface="Times New Roman" panose="02020603050405020304" pitchFamily="18" charset="0"/>
                <a:cs typeface="Times New Roman" panose="02020603050405020304" pitchFamily="18" charset="0"/>
              </a:rPr>
              <a:t>Faster Disease Diagnosis:</a:t>
            </a:r>
            <a:r>
              <a:rPr lang="en-US" sz="2200">
                <a:latin typeface="Times New Roman" panose="02020603050405020304" pitchFamily="18" charset="0"/>
                <a:cs typeface="Times New Roman" panose="02020603050405020304" pitchFamily="18" charset="0"/>
              </a:rPr>
              <a:t> Continuous patient monitoring and real time data helps in diagnosing diseases at an early stage or even before the disease develops based on symptoms</a:t>
            </a:r>
          </a:p>
          <a:p>
            <a:pPr marL="342900" indent="-342900">
              <a:buFont typeface="Arial" panose="020B0604020202020204" pitchFamily="34" charset="0"/>
              <a:buChar char="•"/>
            </a:pPr>
            <a:r>
              <a:rPr lang="en-US" sz="2200" b="1">
                <a:latin typeface="Times New Roman" panose="02020603050405020304" pitchFamily="18" charset="0"/>
                <a:cs typeface="Times New Roman" panose="02020603050405020304" pitchFamily="18" charset="0"/>
              </a:rPr>
              <a:t>Proactive Treatment</a:t>
            </a:r>
            <a:r>
              <a:rPr lang="en-US" sz="2200">
                <a:latin typeface="Times New Roman" panose="02020603050405020304" pitchFamily="18" charset="0"/>
                <a:cs typeface="Times New Roman" panose="02020603050405020304" pitchFamily="18" charset="0"/>
              </a:rPr>
              <a:t>: Continuous health monitoring opens the doors for providing proactive medical treatment</a:t>
            </a:r>
          </a:p>
          <a:p>
            <a:pPr marL="342900" indent="-342900">
              <a:buFont typeface="Arial" panose="020B0604020202020204" pitchFamily="34" charset="0"/>
              <a:buChar char="•"/>
            </a:pPr>
            <a:r>
              <a:rPr lang="en-US" sz="2200" b="1">
                <a:latin typeface="Times New Roman" panose="02020603050405020304" pitchFamily="18" charset="0"/>
                <a:cs typeface="Times New Roman" panose="02020603050405020304" pitchFamily="18" charset="0"/>
              </a:rPr>
              <a:t>Drugs and Equipment Management:</a:t>
            </a:r>
            <a:r>
              <a:rPr lang="en-US" sz="2200">
                <a:latin typeface="Times New Roman" panose="02020603050405020304" pitchFamily="18" charset="0"/>
                <a:cs typeface="Times New Roman" panose="02020603050405020304" pitchFamily="18" charset="0"/>
              </a:rPr>
              <a:t> Management of drugs and medical equipment is a major challenge in a healthcare industry. Through connected devices, these are managed and utilized efficiently with reduced costs</a:t>
            </a:r>
          </a:p>
          <a:p>
            <a:pPr marL="342900" indent="-342900">
              <a:buFont typeface="Arial" panose="020B0604020202020204" pitchFamily="34" charset="0"/>
              <a:buChar char="•"/>
            </a:pPr>
            <a:r>
              <a:rPr lang="en-US" sz="2200" b="1">
                <a:latin typeface="Times New Roman" panose="02020603050405020304" pitchFamily="18" charset="0"/>
                <a:cs typeface="Times New Roman" panose="02020603050405020304" pitchFamily="18" charset="0"/>
              </a:rPr>
              <a:t>Error Reduction:</a:t>
            </a:r>
            <a:r>
              <a:rPr lang="en-US" sz="2200">
                <a:latin typeface="Times New Roman" panose="02020603050405020304" pitchFamily="18" charset="0"/>
                <a:cs typeface="Times New Roman" panose="02020603050405020304" pitchFamily="18" charset="0"/>
              </a:rPr>
              <a:t> Data generated through </a:t>
            </a:r>
            <a:r>
              <a:rPr lang="en-US" sz="2200" err="1">
                <a:latin typeface="Times New Roman" panose="02020603050405020304" pitchFamily="18" charset="0"/>
                <a:cs typeface="Times New Roman" panose="02020603050405020304" pitchFamily="18" charset="0"/>
              </a:rPr>
              <a:t>IoT</a:t>
            </a:r>
            <a:r>
              <a:rPr lang="en-US" sz="2200">
                <a:latin typeface="Times New Roman" panose="02020603050405020304" pitchFamily="18" charset="0"/>
                <a:cs typeface="Times New Roman" panose="02020603050405020304" pitchFamily="18" charset="0"/>
              </a:rPr>
              <a:t> devices not only help in effective decision making but also ensure smooth healthcare operations with reduced errors, waste and system costs</a:t>
            </a:r>
          </a:p>
          <a:p>
            <a:pPr marL="342900" indent="-342900" algn="just">
              <a:buFont typeface="Arial" panose="020B0604020202020204" pitchFamily="34" charset="0"/>
              <a:buChar char="•"/>
            </a:pPr>
            <a:endParaRPr lang="en-US" sz="2200">
              <a:latin typeface="Times New Roman" panose="02020603050405020304" pitchFamily="18" charset="0"/>
              <a:cs typeface="Times New Roman" panose="02020603050405020304" pitchFamily="18" charset="0"/>
            </a:endParaRPr>
          </a:p>
        </p:txBody>
      </p:sp>
      <p:sp>
        <p:nvSpPr>
          <p:cNvPr id="5" name="AutoShape 2" descr="https://www.elinext.com/wp-content/webp-express/webp-images/uploads/2018/05/iot-for-healthcare-insurance.png.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9783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1" y="269055"/>
            <a:ext cx="10515600" cy="1325563"/>
          </a:xfrm>
        </p:spPr>
        <p:txBody>
          <a:bodyPr/>
          <a:lstStyle/>
          <a:p>
            <a:r>
              <a:rPr lang="en-US" b="1"/>
              <a:t>Challenges in Modern Agricultural Industry</a:t>
            </a:r>
            <a:endParaRPr lang="en-IN" b="1"/>
          </a:p>
        </p:txBody>
      </p:sp>
      <p:sp>
        <p:nvSpPr>
          <p:cNvPr id="3" name="Content Placeholder 2"/>
          <p:cNvSpPr>
            <a:spLocks noGrp="1"/>
          </p:cNvSpPr>
          <p:nvPr>
            <p:ph idx="1"/>
          </p:nvPr>
        </p:nvSpPr>
        <p:spPr>
          <a:xfrm>
            <a:off x="578319" y="1469489"/>
            <a:ext cx="4831080" cy="4351338"/>
          </a:xfrm>
        </p:spPr>
        <p:txBody>
          <a:bodyPr/>
          <a:lstStyle/>
          <a:p>
            <a:pPr algn="just"/>
            <a:r>
              <a:rPr lang="en-US"/>
              <a:t>Lack of workforce and manpower</a:t>
            </a:r>
          </a:p>
          <a:p>
            <a:pPr algn="just"/>
            <a:r>
              <a:rPr lang="en-US"/>
              <a:t>Environmental challenges and global warming</a:t>
            </a:r>
          </a:p>
          <a:p>
            <a:pPr algn="just"/>
            <a:r>
              <a:rPr lang="en-US"/>
              <a:t>Requirement of large manual intervention</a:t>
            </a:r>
          </a:p>
          <a:p>
            <a:pPr algn="just"/>
            <a:r>
              <a:rPr lang="en-US"/>
              <a:t>Lack of proper monitoring</a:t>
            </a:r>
          </a:p>
          <a:p>
            <a:pPr algn="just"/>
            <a:r>
              <a:rPr lang="en-US"/>
              <a:t>Challenges in analyzing the large scale unstructured data</a:t>
            </a:r>
          </a:p>
          <a:p>
            <a:pPr algn="just"/>
            <a:endParaRPr lang="en-IN"/>
          </a:p>
        </p:txBody>
      </p:sp>
      <p:pic>
        <p:nvPicPr>
          <p:cNvPr id="8194" name="Picture 2" descr="Agriculture | Free Full-Text | Application of Smart Techniques, Internet of  Things and Data Mining for Resource Use Efficient and Sustainable Crop  Produc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6237" y="1229008"/>
            <a:ext cx="6304546" cy="5485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189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14" y="192053"/>
            <a:ext cx="10515600" cy="1325563"/>
          </a:xfrm>
        </p:spPr>
        <p:txBody>
          <a:bodyPr/>
          <a:lstStyle/>
          <a:p>
            <a:r>
              <a:rPr lang="en-IN" b="1"/>
              <a:t>Benefits of smart farming</a:t>
            </a:r>
          </a:p>
        </p:txBody>
      </p:sp>
      <p:pic>
        <p:nvPicPr>
          <p:cNvPr id="5" name="Picture 4"/>
          <p:cNvPicPr>
            <a:picLocks noChangeAspect="1"/>
          </p:cNvPicPr>
          <p:nvPr/>
        </p:nvPicPr>
        <p:blipFill>
          <a:blip r:embed="rId2"/>
          <a:stretch>
            <a:fillRect/>
          </a:stretch>
        </p:blipFill>
        <p:spPr>
          <a:xfrm>
            <a:off x="797743" y="1156986"/>
            <a:ext cx="10709018" cy="5205312"/>
          </a:xfrm>
          <a:prstGeom prst="rect">
            <a:avLst/>
          </a:prstGeom>
        </p:spPr>
      </p:pic>
    </p:spTree>
    <p:extLst>
      <p:ext uri="{BB962C8B-B14F-4D97-AF65-F5344CB8AC3E}">
        <p14:creationId xmlns:p14="http://schemas.microsoft.com/office/powerpoint/2010/main" val="7364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84" y="86175"/>
            <a:ext cx="10515600" cy="1325563"/>
          </a:xfrm>
        </p:spPr>
        <p:txBody>
          <a:bodyPr/>
          <a:lstStyle/>
          <a:p>
            <a:r>
              <a:rPr lang="en-IN" b="1"/>
              <a:t>Smart farming Features</a:t>
            </a:r>
          </a:p>
        </p:txBody>
      </p:sp>
      <p:sp>
        <p:nvSpPr>
          <p:cNvPr id="3" name="Content Placeholder 2"/>
          <p:cNvSpPr>
            <a:spLocks noGrp="1"/>
          </p:cNvSpPr>
          <p:nvPr>
            <p:ph idx="1"/>
          </p:nvPr>
        </p:nvSpPr>
        <p:spPr>
          <a:xfrm>
            <a:off x="328062" y="994268"/>
            <a:ext cx="7044890" cy="4351338"/>
          </a:xfrm>
        </p:spPr>
        <p:txBody>
          <a:bodyPr>
            <a:noAutofit/>
          </a:bodyPr>
          <a:lstStyle/>
          <a:p>
            <a:pPr algn="just"/>
            <a:r>
              <a:rPr lang="en-US" sz="2400" b="1">
                <a:latin typeface="Times New Roman" panose="02020603050405020304" pitchFamily="18" charset="0"/>
                <a:cs typeface="Times New Roman" panose="02020603050405020304" pitchFamily="18" charset="0"/>
              </a:rPr>
              <a:t>Data, tons of data, collected by smart agriculture sensors,</a:t>
            </a:r>
            <a:r>
              <a:rPr lang="en-US" sz="2400">
                <a:latin typeface="Times New Roman" panose="02020603050405020304" pitchFamily="18" charset="0"/>
                <a:cs typeface="Times New Roman" panose="02020603050405020304" pitchFamily="18" charset="0"/>
              </a:rPr>
              <a:t> e.g. weather conditions, soil quality, crop’s growth progress or cattle’s health. This data can be used to track the state of your business in general as well as staff performance, equipment efficiency, etc.</a:t>
            </a:r>
          </a:p>
          <a:p>
            <a:pPr algn="just"/>
            <a:r>
              <a:rPr lang="en-US" sz="2400" b="1">
                <a:latin typeface="Times New Roman" panose="02020603050405020304" pitchFamily="18" charset="0"/>
                <a:cs typeface="Times New Roman" panose="02020603050405020304" pitchFamily="18" charset="0"/>
              </a:rPr>
              <a:t>Better control over the internal processes and, as a result, lower production risks</a:t>
            </a:r>
            <a:r>
              <a:rPr lang="en-US" sz="2400">
                <a:latin typeface="Times New Roman" panose="02020603050405020304" pitchFamily="18" charset="0"/>
                <a:cs typeface="Times New Roman" panose="02020603050405020304" pitchFamily="18" charset="0"/>
              </a:rPr>
              <a:t>. The ability to foresee the output of your production allows you to plan for better product distribution. If you know exactly how much crops you are going to harvest, you can make sure your product won’t lie around unsold.</a:t>
            </a:r>
          </a:p>
          <a:p>
            <a:pPr algn="just"/>
            <a:r>
              <a:rPr lang="en-US" sz="2400" b="1">
                <a:latin typeface="Times New Roman" panose="02020603050405020304" pitchFamily="18" charset="0"/>
                <a:cs typeface="Times New Roman" panose="02020603050405020304" pitchFamily="18" charset="0"/>
              </a:rPr>
              <a:t>Cost management and waste reduction for the increased control over the production</a:t>
            </a:r>
            <a:r>
              <a:rPr lang="en-US" sz="2400">
                <a:latin typeface="Times New Roman" panose="02020603050405020304" pitchFamily="18" charset="0"/>
                <a:cs typeface="Times New Roman" panose="02020603050405020304" pitchFamily="18" charset="0"/>
              </a:rPr>
              <a:t>. Being able to see any anomalies in the crop growth or livestock health, you will be able to mitigate the risks of losing your yield.</a:t>
            </a:r>
          </a:p>
        </p:txBody>
      </p:sp>
      <p:pic>
        <p:nvPicPr>
          <p:cNvPr id="2050" name="Picture 2" descr="Smart Farming: What Is the Future of Sustainable Agriculture? - Intellias"/>
          <p:cNvPicPr>
            <a:picLocks noChangeAspect="1" noChangeArrowheads="1"/>
          </p:cNvPicPr>
          <p:nvPr/>
        </p:nvPicPr>
        <p:blipFill rotWithShape="1">
          <a:blip r:embed="rId2">
            <a:extLst>
              <a:ext uri="{28A0092B-C50C-407E-A947-70E740481C1C}">
                <a14:useLocalDpi xmlns:a14="http://schemas.microsoft.com/office/drawing/2010/main" val="0"/>
              </a:ext>
            </a:extLst>
          </a:blip>
          <a:srcRect l="23471" t="1964" r="23274" b="2360"/>
          <a:stretch/>
        </p:blipFill>
        <p:spPr bwMode="auto">
          <a:xfrm>
            <a:off x="7330441" y="994268"/>
            <a:ext cx="4799320" cy="506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02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343" y="76550"/>
            <a:ext cx="10515600" cy="1325563"/>
          </a:xfrm>
        </p:spPr>
        <p:txBody>
          <a:bodyPr/>
          <a:lstStyle/>
          <a:p>
            <a:r>
              <a:rPr lang="en-IN" b="1"/>
              <a:t>Smart farming Features</a:t>
            </a:r>
          </a:p>
        </p:txBody>
      </p:sp>
      <p:sp>
        <p:nvSpPr>
          <p:cNvPr id="3" name="Content Placeholder 2"/>
          <p:cNvSpPr>
            <a:spLocks noGrp="1"/>
          </p:cNvSpPr>
          <p:nvPr>
            <p:ph idx="1"/>
          </p:nvPr>
        </p:nvSpPr>
        <p:spPr>
          <a:xfrm>
            <a:off x="578317" y="1402113"/>
            <a:ext cx="4908083" cy="4351338"/>
          </a:xfrm>
        </p:spPr>
        <p:txBody>
          <a:bodyPr>
            <a:noAutofit/>
          </a:bodyPr>
          <a:lstStyle/>
          <a:p>
            <a:pPr algn="just"/>
            <a:r>
              <a:rPr lang="en-US" sz="2400" b="1">
                <a:latin typeface="Times New Roman" panose="02020603050405020304" pitchFamily="18" charset="0"/>
                <a:cs typeface="Times New Roman" panose="02020603050405020304" pitchFamily="18" charset="0"/>
              </a:rPr>
              <a:t>Increased business efficiency through process automation</a:t>
            </a:r>
            <a:r>
              <a:rPr lang="en-US" sz="2400">
                <a:latin typeface="Times New Roman" panose="02020603050405020304" pitchFamily="18" charset="0"/>
                <a:cs typeface="Times New Roman" panose="02020603050405020304" pitchFamily="18" charset="0"/>
              </a:rPr>
              <a:t>. By using smart devices, you can automate multiple processes across your production cycle, e.g. irrigation, fertilizing, or pest control.</a:t>
            </a:r>
          </a:p>
          <a:p>
            <a:pPr algn="just"/>
            <a:r>
              <a:rPr lang="en-US" sz="2400" b="1">
                <a:latin typeface="Times New Roman" panose="02020603050405020304" pitchFamily="18" charset="0"/>
                <a:cs typeface="Times New Roman" panose="02020603050405020304" pitchFamily="18" charset="0"/>
              </a:rPr>
              <a:t>Enhanced product quality and volumes</a:t>
            </a:r>
            <a:r>
              <a:rPr lang="en-US" sz="2400">
                <a:latin typeface="Times New Roman" panose="02020603050405020304" pitchFamily="18" charset="0"/>
                <a:cs typeface="Times New Roman" panose="02020603050405020304" pitchFamily="18" charset="0"/>
              </a:rPr>
              <a:t>. Achieve better control over the production process and maintain higher standards of crop quality and growth capacity through automation.</a:t>
            </a:r>
          </a:p>
        </p:txBody>
      </p:sp>
      <p:sp>
        <p:nvSpPr>
          <p:cNvPr id="4" name="Rectangle 3"/>
          <p:cNvSpPr/>
          <p:nvPr/>
        </p:nvSpPr>
        <p:spPr>
          <a:xfrm>
            <a:off x="5871409" y="4998476"/>
            <a:ext cx="6096000" cy="1631216"/>
          </a:xfrm>
          <a:prstGeom prst="rect">
            <a:avLst/>
          </a:prstGeom>
        </p:spPr>
        <p:txBody>
          <a:bodyPr>
            <a:spAutoFit/>
          </a:bodyPr>
          <a:lstStyle/>
          <a:p>
            <a:pPr marL="285750" indent="-285750" algn="just">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Reduced environmental footprint. </a:t>
            </a:r>
            <a:r>
              <a:rPr lang="en-US" sz="2000">
                <a:latin typeface="Times New Roman" panose="02020603050405020304" pitchFamily="18" charset="0"/>
                <a:cs typeface="Times New Roman" panose="02020603050405020304" pitchFamily="18" charset="0"/>
              </a:rPr>
              <a:t>Automation also carries environmental benefits. Smart farming technologies can cut down on the use of pesticides and fertilizer by offering more precise coverage, and thus, reduce greenhouse gas emissions.</a:t>
            </a:r>
          </a:p>
        </p:txBody>
      </p:sp>
      <p:pic>
        <p:nvPicPr>
          <p:cNvPr id="1026" name="Picture 2" descr="IoT Steps Up Smart Farming and Precision Agriculture | ARC Advisory Gro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409" y="163419"/>
            <a:ext cx="6238875" cy="4835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83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810" y="0"/>
            <a:ext cx="10515600" cy="1325563"/>
          </a:xfrm>
        </p:spPr>
        <p:txBody>
          <a:bodyPr/>
          <a:lstStyle/>
          <a:p>
            <a:r>
              <a:rPr lang="en-US" b="1" err="1"/>
              <a:t>IoT</a:t>
            </a:r>
            <a:r>
              <a:rPr lang="en-US" b="1"/>
              <a:t> use cases in agriculture</a:t>
            </a:r>
          </a:p>
        </p:txBody>
      </p:sp>
      <p:sp>
        <p:nvSpPr>
          <p:cNvPr id="3" name="Content Placeholder 2"/>
          <p:cNvSpPr>
            <a:spLocks noGrp="1"/>
          </p:cNvSpPr>
          <p:nvPr>
            <p:ph idx="1"/>
          </p:nvPr>
        </p:nvSpPr>
        <p:spPr>
          <a:xfrm>
            <a:off x="520564" y="1151858"/>
            <a:ext cx="8017043" cy="4351338"/>
          </a:xfrm>
        </p:spPr>
        <p:txBody>
          <a:bodyPr>
            <a:noAutofit/>
          </a:bodyPr>
          <a:lstStyle/>
          <a:p>
            <a:pPr algn="just"/>
            <a:r>
              <a:rPr lang="en-US" b="1">
                <a:latin typeface="Times New Roman" panose="02020603050405020304" pitchFamily="18" charset="0"/>
                <a:cs typeface="Times New Roman" panose="02020603050405020304" pitchFamily="18" charset="0"/>
              </a:rPr>
              <a:t>Monitoring of climate conditions</a:t>
            </a:r>
          </a:p>
          <a:p>
            <a:pPr algn="just"/>
            <a:r>
              <a:rPr lang="en-US">
                <a:latin typeface="Times New Roman" panose="02020603050405020304" pitchFamily="18" charset="0"/>
                <a:cs typeface="Times New Roman" panose="02020603050405020304" pitchFamily="18" charset="0"/>
              </a:rPr>
              <a:t>The most popular smart agriculture gadgets are weather stations, combining various smart farming sensors. Located across the field, they collect various data from the environment and send it to the cloud. The provided measurements can be used to map the climate conditions, choose the appropriate crops, and take the required measures to improve their capacity (i.e. precision farming).</a:t>
            </a:r>
          </a:p>
          <a:p>
            <a:pPr algn="just"/>
            <a:r>
              <a:rPr lang="en-US">
                <a:latin typeface="Times New Roman" panose="02020603050405020304" pitchFamily="18" charset="0"/>
                <a:cs typeface="Times New Roman" panose="02020603050405020304" pitchFamily="18" charset="0"/>
              </a:rPr>
              <a:t>Some examples of such agriculture </a:t>
            </a:r>
            <a:r>
              <a:rPr lang="en-US" err="1">
                <a:latin typeface="Times New Roman" panose="02020603050405020304" pitchFamily="18" charset="0"/>
                <a:cs typeface="Times New Roman" panose="02020603050405020304" pitchFamily="18" charset="0"/>
              </a:rPr>
              <a:t>IoT</a:t>
            </a:r>
            <a:r>
              <a:rPr lang="en-US">
                <a:latin typeface="Times New Roman" panose="02020603050405020304" pitchFamily="18" charset="0"/>
                <a:cs typeface="Times New Roman" panose="02020603050405020304" pitchFamily="18" charset="0"/>
              </a:rPr>
              <a:t> devices are all METEO, Smart Elements, and </a:t>
            </a:r>
            <a:r>
              <a:rPr lang="en-US" err="1">
                <a:latin typeface="Times New Roman" panose="02020603050405020304" pitchFamily="18" charset="0"/>
                <a:cs typeface="Times New Roman" panose="02020603050405020304" pitchFamily="18" charset="0"/>
              </a:rPr>
              <a:t>Pycno</a:t>
            </a:r>
            <a:r>
              <a:rPr lang="en-US">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99720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55" y="0"/>
            <a:ext cx="10515600" cy="1325563"/>
          </a:xfrm>
        </p:spPr>
        <p:txBody>
          <a:bodyPr/>
          <a:lstStyle/>
          <a:p>
            <a:r>
              <a:rPr lang="en-US" b="1" err="1"/>
              <a:t>IoT</a:t>
            </a:r>
            <a:r>
              <a:rPr lang="en-US" b="1"/>
              <a:t> use cases in agriculture</a:t>
            </a:r>
          </a:p>
        </p:txBody>
      </p:sp>
      <p:sp>
        <p:nvSpPr>
          <p:cNvPr id="3" name="Content Placeholder 2"/>
          <p:cNvSpPr>
            <a:spLocks noGrp="1"/>
          </p:cNvSpPr>
          <p:nvPr>
            <p:ph idx="1"/>
          </p:nvPr>
        </p:nvSpPr>
        <p:spPr>
          <a:xfrm>
            <a:off x="376186" y="997853"/>
            <a:ext cx="5467816" cy="4351338"/>
          </a:xfrm>
        </p:spPr>
        <p:txBody>
          <a:bodyPr>
            <a:noAutofit/>
          </a:bodyPr>
          <a:lstStyle/>
          <a:p>
            <a:pPr marL="0" indent="0" algn="just">
              <a:buNone/>
            </a:pPr>
            <a:r>
              <a:rPr lang="en-US" sz="2600" b="1">
                <a:latin typeface="Times New Roman" panose="02020603050405020304" pitchFamily="18" charset="0"/>
                <a:cs typeface="Times New Roman" panose="02020603050405020304" pitchFamily="18" charset="0"/>
              </a:rPr>
              <a:t>Greenhouse automation</a:t>
            </a:r>
          </a:p>
          <a:p>
            <a:pPr algn="just"/>
            <a:r>
              <a:rPr lang="en-US" sz="2600">
                <a:latin typeface="Times New Roman" panose="02020603050405020304" pitchFamily="18" charset="0"/>
                <a:cs typeface="Times New Roman" panose="02020603050405020304" pitchFamily="18" charset="0"/>
              </a:rPr>
              <a:t>Typically, farmers use manual intervention to control the greenhouse environment. The use of </a:t>
            </a:r>
            <a:r>
              <a:rPr lang="en-US" sz="2600" err="1">
                <a:latin typeface="Times New Roman" panose="02020603050405020304" pitchFamily="18" charset="0"/>
                <a:cs typeface="Times New Roman" panose="02020603050405020304" pitchFamily="18" charset="0"/>
              </a:rPr>
              <a:t>IoT</a:t>
            </a:r>
            <a:r>
              <a:rPr lang="en-US" sz="2600">
                <a:latin typeface="Times New Roman" panose="02020603050405020304" pitchFamily="18" charset="0"/>
                <a:cs typeface="Times New Roman" panose="02020603050405020304" pitchFamily="18" charset="0"/>
              </a:rPr>
              <a:t> sensors enables them to get accurate real-time information on greenhouse conditions such as lighting, temperature, soil condition, and humidity.</a:t>
            </a:r>
          </a:p>
          <a:p>
            <a:pPr algn="just"/>
            <a:r>
              <a:rPr lang="en-US" sz="2600">
                <a:latin typeface="Times New Roman" panose="02020603050405020304" pitchFamily="18" charset="0"/>
                <a:cs typeface="Times New Roman" panose="02020603050405020304" pitchFamily="18" charset="0"/>
              </a:rPr>
              <a:t>In addition to sourcing environmental data, weather stations can automatically adjust the conditions to match the given parameters. </a:t>
            </a:r>
          </a:p>
        </p:txBody>
      </p:sp>
      <p:pic>
        <p:nvPicPr>
          <p:cNvPr id="4" name="Picture 2" descr="Smart Agriculture in our own Balcony – GROW YOUR OWN FOOD – GYOF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001" y="0"/>
            <a:ext cx="6347999" cy="40238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93330" y="4023812"/>
            <a:ext cx="6057499" cy="2492990"/>
          </a:xfrm>
          <a:prstGeom prst="rect">
            <a:avLst/>
          </a:prstGeom>
        </p:spPr>
        <p:txBody>
          <a:bodyPr wrap="square">
            <a:spAutoFit/>
          </a:bodyPr>
          <a:lstStyle/>
          <a:p>
            <a:pPr marL="285750" indent="-285750" algn="just">
              <a:buFont typeface="Arial" panose="020B0604020202020204" pitchFamily="34" charset="0"/>
              <a:buChar char="•"/>
            </a:pPr>
            <a:r>
              <a:rPr lang="en-US" sz="2600">
                <a:latin typeface="Times New Roman" panose="02020603050405020304" pitchFamily="18" charset="0"/>
                <a:cs typeface="Times New Roman" panose="02020603050405020304" pitchFamily="18" charset="0"/>
              </a:rPr>
              <a:t>Specifically, greenhouse automation systems use a similar principle.</a:t>
            </a:r>
          </a:p>
          <a:p>
            <a:pPr marL="285750" indent="-285750" algn="just">
              <a:buFont typeface="Arial" panose="020B0604020202020204" pitchFamily="34" charset="0"/>
              <a:buChar char="•"/>
            </a:pPr>
            <a:endParaRPr lang="en-US" sz="26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600">
                <a:latin typeface="Times New Roman" panose="02020603050405020304" pitchFamily="18" charset="0"/>
                <a:cs typeface="Times New Roman" panose="02020603050405020304" pitchFamily="18" charset="0"/>
              </a:rPr>
              <a:t>For instance, </a:t>
            </a:r>
            <a:r>
              <a:rPr lang="en-US" sz="2600" err="1">
                <a:latin typeface="Times New Roman" panose="02020603050405020304" pitchFamily="18" charset="0"/>
                <a:cs typeface="Times New Roman" panose="02020603050405020304" pitchFamily="18" charset="0"/>
              </a:rPr>
              <a:t>Farmapp</a:t>
            </a:r>
            <a:r>
              <a:rPr lang="en-US" sz="2600">
                <a:latin typeface="Times New Roman" panose="02020603050405020304" pitchFamily="18" charset="0"/>
                <a:cs typeface="Times New Roman" panose="02020603050405020304" pitchFamily="18" charset="0"/>
              </a:rPr>
              <a:t> and </a:t>
            </a:r>
            <a:r>
              <a:rPr lang="en-US" sz="2600" err="1">
                <a:latin typeface="Times New Roman" panose="02020603050405020304" pitchFamily="18" charset="0"/>
                <a:cs typeface="Times New Roman" panose="02020603050405020304" pitchFamily="18" charset="0"/>
              </a:rPr>
              <a:t>Growlink</a:t>
            </a:r>
            <a:r>
              <a:rPr lang="en-US" sz="2600">
                <a:latin typeface="Times New Roman" panose="02020603050405020304" pitchFamily="18" charset="0"/>
                <a:cs typeface="Times New Roman" panose="02020603050405020304" pitchFamily="18" charset="0"/>
              </a:rPr>
              <a:t> are also </a:t>
            </a:r>
            <a:r>
              <a:rPr lang="en-US" sz="2600" err="1">
                <a:latin typeface="Times New Roman" panose="02020603050405020304" pitchFamily="18" charset="0"/>
                <a:cs typeface="Times New Roman" panose="02020603050405020304" pitchFamily="18" charset="0"/>
              </a:rPr>
              <a:t>IoT</a:t>
            </a:r>
            <a:r>
              <a:rPr lang="en-US" sz="2600">
                <a:latin typeface="Times New Roman" panose="02020603050405020304" pitchFamily="18" charset="0"/>
                <a:cs typeface="Times New Roman" panose="02020603050405020304" pitchFamily="18" charset="0"/>
              </a:rPr>
              <a:t> agriculture products offering such capabilities among others.</a:t>
            </a:r>
          </a:p>
        </p:txBody>
      </p:sp>
    </p:spTree>
    <p:extLst>
      <p:ext uri="{BB962C8B-B14F-4D97-AF65-F5344CB8AC3E}">
        <p14:creationId xmlns:p14="http://schemas.microsoft.com/office/powerpoint/2010/main" val="354570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3024167" y="571480"/>
            <a:ext cx="6680685" cy="3429024"/>
          </a:xfrm>
          <a:prstGeom prst="rect">
            <a:avLst/>
          </a:prstGeom>
          <a:noFill/>
          <a:ln w="9525">
            <a:noFill/>
            <a:miter lim="800000"/>
            <a:headEnd/>
            <a:tailEnd/>
          </a:ln>
          <a:effectLst/>
        </p:spPr>
      </p:pic>
      <p:pic>
        <p:nvPicPr>
          <p:cNvPr id="4" name="Picture 3"/>
          <p:cNvPicPr>
            <a:picLocks noChangeAspect="1" noChangeArrowheads="1"/>
          </p:cNvPicPr>
          <p:nvPr/>
        </p:nvPicPr>
        <p:blipFill>
          <a:blip r:embed="rId3"/>
          <a:srcRect/>
          <a:stretch>
            <a:fillRect/>
          </a:stretch>
        </p:blipFill>
        <p:spPr bwMode="auto">
          <a:xfrm>
            <a:off x="2524100" y="4214818"/>
            <a:ext cx="7494146" cy="2357430"/>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55" y="0"/>
            <a:ext cx="10515600" cy="1325563"/>
          </a:xfrm>
        </p:spPr>
        <p:txBody>
          <a:bodyPr/>
          <a:lstStyle/>
          <a:p>
            <a:r>
              <a:rPr lang="en-US" b="1" err="1"/>
              <a:t>IoT</a:t>
            </a:r>
            <a:r>
              <a:rPr lang="en-US" b="1"/>
              <a:t> use cases in agriculture</a:t>
            </a:r>
          </a:p>
        </p:txBody>
      </p:sp>
      <p:sp>
        <p:nvSpPr>
          <p:cNvPr id="5" name="Rectangle 4"/>
          <p:cNvSpPr/>
          <p:nvPr/>
        </p:nvSpPr>
        <p:spPr>
          <a:xfrm>
            <a:off x="412107" y="856357"/>
            <a:ext cx="6115250" cy="6001643"/>
          </a:xfrm>
          <a:prstGeom prst="rect">
            <a:avLst/>
          </a:prstGeom>
        </p:spPr>
        <p:txBody>
          <a:bodyPr wrap="square">
            <a:spAutoFit/>
          </a:bodyPr>
          <a:lstStyle/>
          <a:p>
            <a:pPr algn="just"/>
            <a:r>
              <a:rPr lang="en-US" sz="2400" b="1" i="0">
                <a:solidFill>
                  <a:srgbClr val="002339"/>
                </a:solidFill>
                <a:effectLst/>
                <a:latin typeface="Times New Roman" panose="02020603050405020304" pitchFamily="18" charset="0"/>
                <a:cs typeface="Times New Roman" panose="02020603050405020304" pitchFamily="18" charset="0"/>
              </a:rPr>
              <a:t>Crop management</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One more type of </a:t>
            </a:r>
            <a:r>
              <a:rPr lang="en-US" sz="2400" b="0" i="0" err="1">
                <a:solidFill>
                  <a:srgbClr val="002339"/>
                </a:solidFill>
                <a:effectLst/>
                <a:latin typeface="Times New Roman" panose="02020603050405020304" pitchFamily="18" charset="0"/>
                <a:cs typeface="Times New Roman" panose="02020603050405020304" pitchFamily="18" charset="0"/>
              </a:rPr>
              <a:t>IoT</a:t>
            </a:r>
            <a:r>
              <a:rPr lang="en-US" sz="2400" b="0" i="0">
                <a:solidFill>
                  <a:srgbClr val="002339"/>
                </a:solidFill>
                <a:effectLst/>
                <a:latin typeface="Times New Roman" panose="02020603050405020304" pitchFamily="18" charset="0"/>
                <a:cs typeface="Times New Roman" panose="02020603050405020304" pitchFamily="18" charset="0"/>
              </a:rPr>
              <a:t> product in agriculture and another element of precision farming are crop management devices. </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Just like weather stations, they should be placed in the field to collect data specific to crop farming; from temperature and precipitation to leaf water potential and overall crop health.</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Thus, you can monitor your crop growth and any anomalies to effectively prevent any diseases or infestations that can harm your yield. </a:t>
            </a:r>
          </a:p>
          <a:p>
            <a:pPr marL="342900" indent="-342900" algn="just">
              <a:buFont typeface="Arial" panose="020B0604020202020204" pitchFamily="34" charset="0"/>
              <a:buChar char="•"/>
            </a:pPr>
            <a:r>
              <a:rPr lang="en-US" sz="2400" b="0" i="0" u="none" strike="noStrike">
                <a:solidFill>
                  <a:srgbClr val="1DBA42"/>
                </a:solidFill>
                <a:effectLst/>
                <a:latin typeface="Times New Roman" panose="02020603050405020304" pitchFamily="18" charset="0"/>
                <a:cs typeface="Times New Roman" panose="02020603050405020304" pitchFamily="18" charset="0"/>
                <a:hlinkClick r:id="rId2"/>
              </a:rPr>
              <a:t>Arable</a:t>
            </a:r>
            <a:r>
              <a:rPr lang="en-US" sz="2400" b="0" i="0">
                <a:solidFill>
                  <a:srgbClr val="002339"/>
                </a:solidFill>
                <a:effectLst/>
                <a:latin typeface="Times New Roman" panose="02020603050405020304" pitchFamily="18" charset="0"/>
                <a:cs typeface="Times New Roman" panose="02020603050405020304" pitchFamily="18" charset="0"/>
              </a:rPr>
              <a:t> and </a:t>
            </a:r>
            <a:r>
              <a:rPr lang="en-US" sz="2400" b="0" i="0" u="none" strike="noStrike" err="1">
                <a:solidFill>
                  <a:srgbClr val="1DBA42"/>
                </a:solidFill>
                <a:effectLst/>
                <a:latin typeface="Times New Roman" panose="02020603050405020304" pitchFamily="18" charset="0"/>
                <a:cs typeface="Times New Roman" panose="02020603050405020304" pitchFamily="18" charset="0"/>
                <a:hlinkClick r:id="rId3"/>
              </a:rPr>
              <a:t>Semios</a:t>
            </a:r>
            <a:r>
              <a:rPr lang="en-US" sz="2400" b="0" i="0">
                <a:solidFill>
                  <a:srgbClr val="002339"/>
                </a:solidFill>
                <a:effectLst/>
                <a:latin typeface="Times New Roman" panose="02020603050405020304" pitchFamily="18" charset="0"/>
                <a:cs typeface="Times New Roman" panose="02020603050405020304" pitchFamily="18" charset="0"/>
              </a:rPr>
              <a:t> can serve as good representations of how this use case can be applied in real life.</a:t>
            </a:r>
          </a:p>
        </p:txBody>
      </p:sp>
      <p:pic>
        <p:nvPicPr>
          <p:cNvPr id="3074" name="Picture 2" descr="Integrated Crop Management | EC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894" y="689494"/>
            <a:ext cx="6168506" cy="616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00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55" y="0"/>
            <a:ext cx="10515600" cy="1325563"/>
          </a:xfrm>
        </p:spPr>
        <p:txBody>
          <a:bodyPr/>
          <a:lstStyle/>
          <a:p>
            <a:r>
              <a:rPr lang="en-US" b="1" err="1"/>
              <a:t>IoT</a:t>
            </a:r>
            <a:r>
              <a:rPr lang="en-US" b="1"/>
              <a:t> use cases in agriculture</a:t>
            </a:r>
          </a:p>
        </p:txBody>
      </p:sp>
      <p:sp>
        <p:nvSpPr>
          <p:cNvPr id="3" name="Rectangle 2"/>
          <p:cNvSpPr/>
          <p:nvPr/>
        </p:nvSpPr>
        <p:spPr>
          <a:xfrm>
            <a:off x="362551" y="929956"/>
            <a:ext cx="7443537" cy="5632311"/>
          </a:xfrm>
          <a:prstGeom prst="rect">
            <a:avLst/>
          </a:prstGeom>
        </p:spPr>
        <p:txBody>
          <a:bodyPr wrap="square">
            <a:spAutoFit/>
          </a:bodyPr>
          <a:lstStyle/>
          <a:p>
            <a:pPr algn="just"/>
            <a:r>
              <a:rPr lang="en-US" sz="2400" b="1" i="0">
                <a:solidFill>
                  <a:srgbClr val="002339"/>
                </a:solidFill>
                <a:effectLst/>
                <a:latin typeface="Times New Roman" panose="02020603050405020304" pitchFamily="18" charset="0"/>
                <a:cs typeface="Times New Roman" panose="02020603050405020304" pitchFamily="18" charset="0"/>
              </a:rPr>
              <a:t>Cattle monitoring and management</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Just like crop monitoring, there are </a:t>
            </a:r>
            <a:r>
              <a:rPr lang="en-US" sz="2400" b="0" i="0" err="1">
                <a:solidFill>
                  <a:srgbClr val="002339"/>
                </a:solidFill>
                <a:effectLst/>
                <a:latin typeface="Times New Roman" panose="02020603050405020304" pitchFamily="18" charset="0"/>
                <a:cs typeface="Times New Roman" panose="02020603050405020304" pitchFamily="18" charset="0"/>
              </a:rPr>
              <a:t>IoT</a:t>
            </a:r>
            <a:r>
              <a:rPr lang="en-US" sz="2400" b="0" i="0">
                <a:solidFill>
                  <a:srgbClr val="002339"/>
                </a:solidFill>
                <a:effectLst/>
                <a:latin typeface="Times New Roman" panose="02020603050405020304" pitchFamily="18" charset="0"/>
                <a:cs typeface="Times New Roman" panose="02020603050405020304" pitchFamily="18" charset="0"/>
              </a:rPr>
              <a:t> agriculture sensors that can be attached to the animals on a farm to monitor their health and log performance. Livestock tracking and monitoring help collect data on stock health, well-being, and physical location.</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For example, such sensors can identify sick animals so that farmers can separate them from the herd and avoid contamination. Using drones for real-time cattle tracking also helps farmers reduce staffing expenses. This works similarly to </a:t>
            </a:r>
            <a:r>
              <a:rPr lang="en-US" sz="2400" b="0" i="0" u="none" strike="noStrike" err="1">
                <a:solidFill>
                  <a:srgbClr val="1DBA42"/>
                </a:solidFill>
                <a:effectLst/>
                <a:latin typeface="Times New Roman" panose="02020603050405020304" pitchFamily="18" charset="0"/>
                <a:cs typeface="Times New Roman" panose="02020603050405020304" pitchFamily="18" charset="0"/>
                <a:hlinkClick r:id="rId2"/>
              </a:rPr>
              <a:t>IoT</a:t>
            </a:r>
            <a:r>
              <a:rPr lang="en-US" sz="2400" b="0" i="0" u="none" strike="noStrike">
                <a:solidFill>
                  <a:srgbClr val="1DBA42"/>
                </a:solidFill>
                <a:effectLst/>
                <a:latin typeface="Times New Roman" panose="02020603050405020304" pitchFamily="18" charset="0"/>
                <a:cs typeface="Times New Roman" panose="02020603050405020304" pitchFamily="18" charset="0"/>
                <a:hlinkClick r:id="rId2"/>
              </a:rPr>
              <a:t> devices for </a:t>
            </a:r>
            <a:r>
              <a:rPr lang="en-US" sz="2400" b="0" i="0" u="none" strike="noStrike" err="1">
                <a:solidFill>
                  <a:srgbClr val="1DBA42"/>
                </a:solidFill>
                <a:effectLst/>
                <a:latin typeface="Times New Roman" panose="02020603050405020304" pitchFamily="18" charset="0"/>
                <a:cs typeface="Times New Roman" panose="02020603050405020304" pitchFamily="18" charset="0"/>
                <a:hlinkClick r:id="rId2"/>
              </a:rPr>
              <a:t>petcare</a:t>
            </a:r>
            <a:r>
              <a:rPr lang="en-US" sz="2400" b="0" i="0">
                <a:solidFill>
                  <a:srgbClr val="002339"/>
                </a:solidFill>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For example, </a:t>
            </a:r>
            <a:r>
              <a:rPr lang="en-US" sz="2400" b="0" i="0" u="none" strike="noStrike">
                <a:solidFill>
                  <a:srgbClr val="1DBA42"/>
                </a:solidFill>
                <a:effectLst/>
                <a:latin typeface="Times New Roman" panose="02020603050405020304" pitchFamily="18" charset="0"/>
                <a:cs typeface="Times New Roman" panose="02020603050405020304" pitchFamily="18" charset="0"/>
                <a:hlinkClick r:id="rId3"/>
              </a:rPr>
              <a:t>SCR by </a:t>
            </a:r>
            <a:r>
              <a:rPr lang="en-US" sz="2400" b="0" i="0" u="none" strike="noStrike" err="1">
                <a:solidFill>
                  <a:srgbClr val="1DBA42"/>
                </a:solidFill>
                <a:effectLst/>
                <a:latin typeface="Times New Roman" panose="02020603050405020304" pitchFamily="18" charset="0"/>
                <a:cs typeface="Times New Roman" panose="02020603050405020304" pitchFamily="18" charset="0"/>
                <a:hlinkClick r:id="rId3"/>
              </a:rPr>
              <a:t>Allflex</a:t>
            </a:r>
            <a:r>
              <a:rPr lang="en-US" sz="2400" b="0" i="0">
                <a:solidFill>
                  <a:srgbClr val="002339"/>
                </a:solidFill>
                <a:effectLst/>
                <a:latin typeface="Times New Roman" panose="02020603050405020304" pitchFamily="18" charset="0"/>
                <a:cs typeface="Times New Roman" panose="02020603050405020304" pitchFamily="18" charset="0"/>
              </a:rPr>
              <a:t> and </a:t>
            </a:r>
            <a:r>
              <a:rPr lang="en-US" sz="2400" b="0" i="0" u="none" strike="noStrike" err="1">
                <a:solidFill>
                  <a:srgbClr val="1DBA42"/>
                </a:solidFill>
                <a:effectLst/>
                <a:latin typeface="Times New Roman" panose="02020603050405020304" pitchFamily="18" charset="0"/>
                <a:cs typeface="Times New Roman" panose="02020603050405020304" pitchFamily="18" charset="0"/>
                <a:hlinkClick r:id="rId4"/>
              </a:rPr>
              <a:t>Cowlar</a:t>
            </a:r>
            <a:r>
              <a:rPr lang="en-US" sz="2400" b="0" i="0">
                <a:solidFill>
                  <a:srgbClr val="002339"/>
                </a:solidFill>
                <a:effectLst/>
                <a:latin typeface="Times New Roman" panose="02020603050405020304" pitchFamily="18" charset="0"/>
                <a:cs typeface="Times New Roman" panose="02020603050405020304" pitchFamily="18" charset="0"/>
              </a:rPr>
              <a:t> use smart agriculture sensors (collar tags) to deliver temperature, health, activity, and nutrition insights on each individual cow as well as collective information about the herd.</a:t>
            </a:r>
          </a:p>
        </p:txBody>
      </p:sp>
    </p:spTree>
    <p:extLst>
      <p:ext uri="{BB962C8B-B14F-4D97-AF65-F5344CB8AC3E}">
        <p14:creationId xmlns:p14="http://schemas.microsoft.com/office/powerpoint/2010/main" val="731977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55" y="0"/>
            <a:ext cx="10515600" cy="1325563"/>
          </a:xfrm>
        </p:spPr>
        <p:txBody>
          <a:bodyPr/>
          <a:lstStyle/>
          <a:p>
            <a:r>
              <a:rPr lang="en-US" b="1" err="1"/>
              <a:t>IoT</a:t>
            </a:r>
            <a:r>
              <a:rPr lang="en-US" b="1"/>
              <a:t> use cases in agriculture</a:t>
            </a:r>
          </a:p>
        </p:txBody>
      </p:sp>
      <p:sp>
        <p:nvSpPr>
          <p:cNvPr id="3" name="Rectangle 2"/>
          <p:cNvSpPr/>
          <p:nvPr/>
        </p:nvSpPr>
        <p:spPr>
          <a:xfrm>
            <a:off x="362551" y="929956"/>
            <a:ext cx="9859478" cy="5632311"/>
          </a:xfrm>
          <a:prstGeom prst="rect">
            <a:avLst/>
          </a:prstGeom>
        </p:spPr>
        <p:txBody>
          <a:bodyPr wrap="square">
            <a:spAutoFit/>
          </a:bodyPr>
          <a:lstStyle/>
          <a:p>
            <a:pPr algn="just"/>
            <a:r>
              <a:rPr lang="en-US" sz="2400" b="1">
                <a:latin typeface="Times New Roman" panose="02020603050405020304" pitchFamily="18" charset="0"/>
                <a:cs typeface="Times New Roman" panose="02020603050405020304" pitchFamily="18" charset="0"/>
              </a:rPr>
              <a:t>Precision farming</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Also known as precision agriculture, precision farming is all about efficiency and making accurate data-driven decisions.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By using </a:t>
            </a:r>
            <a:r>
              <a:rPr lang="en-US" sz="2400" err="1">
                <a:latin typeface="Times New Roman" panose="02020603050405020304" pitchFamily="18" charset="0"/>
                <a:cs typeface="Times New Roman" panose="02020603050405020304" pitchFamily="18" charset="0"/>
              </a:rPr>
              <a:t>IoT</a:t>
            </a:r>
            <a:r>
              <a:rPr lang="en-US" sz="2400">
                <a:latin typeface="Times New Roman" panose="02020603050405020304" pitchFamily="18" charset="0"/>
                <a:cs typeface="Times New Roman" panose="02020603050405020304" pitchFamily="18" charset="0"/>
              </a:rPr>
              <a:t> sensors, farmers can collect a vast array of metrics on every facet of the field microclimate and ecosystem: lighting, temperature, soil condition, humidity, CO2 levels, and pest infections.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This data enables farmers to estimate optimal amounts of water, fertilizers, and pesticides that their crops need, reduce expenses, and raise better and healthier crops.</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For example, </a:t>
            </a:r>
            <a:r>
              <a:rPr lang="en-US" sz="2400" b="1" err="1">
                <a:latin typeface="Times New Roman" panose="02020603050405020304" pitchFamily="18" charset="0"/>
                <a:cs typeface="Times New Roman" panose="02020603050405020304" pitchFamily="18" charset="0"/>
                <a:hlinkClick r:id="rId2"/>
              </a:rPr>
              <a:t>CropX</a:t>
            </a:r>
            <a:r>
              <a:rPr lang="en-US" sz="2400">
                <a:latin typeface="Times New Roman" panose="02020603050405020304" pitchFamily="18" charset="0"/>
                <a:cs typeface="Times New Roman" panose="02020603050405020304" pitchFamily="18" charset="0"/>
              </a:rPr>
              <a:t> builds </a:t>
            </a:r>
            <a:r>
              <a:rPr lang="en-US" sz="2400" err="1">
                <a:latin typeface="Times New Roman" panose="02020603050405020304" pitchFamily="18" charset="0"/>
                <a:cs typeface="Times New Roman" panose="02020603050405020304" pitchFamily="18" charset="0"/>
              </a:rPr>
              <a:t>IoT</a:t>
            </a:r>
            <a:r>
              <a:rPr lang="en-US" sz="2400">
                <a:latin typeface="Times New Roman" panose="02020603050405020304" pitchFamily="18" charset="0"/>
                <a:cs typeface="Times New Roman" panose="02020603050405020304" pitchFamily="18" charset="0"/>
              </a:rPr>
              <a:t> soil sensors that measure soil moisture, temperature, and electric conductivity enabling farmers to approach each crop’s unique needs individually. Combined with geospatial data, this technology helps create precise soil maps for each field. </a:t>
            </a:r>
            <a:r>
              <a:rPr lang="en-US" sz="2400" b="1" err="1">
                <a:latin typeface="Times New Roman" panose="02020603050405020304" pitchFamily="18" charset="0"/>
                <a:cs typeface="Times New Roman" panose="02020603050405020304" pitchFamily="18" charset="0"/>
                <a:hlinkClick r:id="rId3"/>
              </a:rPr>
              <a:t>Mothive</a:t>
            </a:r>
            <a:r>
              <a:rPr lang="en-US" sz="2400">
                <a:latin typeface="Times New Roman" panose="02020603050405020304" pitchFamily="18" charset="0"/>
                <a:cs typeface="Times New Roman" panose="02020603050405020304" pitchFamily="18" charset="0"/>
              </a:rPr>
              <a:t> offers similar services, helping farmers reduce waste, improve yields, and increase farm sustainability.</a:t>
            </a:r>
          </a:p>
        </p:txBody>
      </p:sp>
    </p:spTree>
    <p:extLst>
      <p:ext uri="{BB962C8B-B14F-4D97-AF65-F5344CB8AC3E}">
        <p14:creationId xmlns:p14="http://schemas.microsoft.com/office/powerpoint/2010/main" val="1983424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55" y="0"/>
            <a:ext cx="10515600" cy="1325563"/>
          </a:xfrm>
        </p:spPr>
        <p:txBody>
          <a:bodyPr/>
          <a:lstStyle/>
          <a:p>
            <a:r>
              <a:rPr lang="en-US" b="1" err="1"/>
              <a:t>IoT</a:t>
            </a:r>
            <a:r>
              <a:rPr lang="en-US" b="1"/>
              <a:t> use cases in agriculture</a:t>
            </a:r>
          </a:p>
        </p:txBody>
      </p:sp>
      <p:sp>
        <p:nvSpPr>
          <p:cNvPr id="4" name="Rectangle 3"/>
          <p:cNvSpPr/>
          <p:nvPr/>
        </p:nvSpPr>
        <p:spPr>
          <a:xfrm>
            <a:off x="374755" y="1135647"/>
            <a:ext cx="11025427" cy="4154984"/>
          </a:xfrm>
          <a:prstGeom prst="rect">
            <a:avLst/>
          </a:prstGeom>
        </p:spPr>
        <p:txBody>
          <a:bodyPr wrap="square">
            <a:spAutoFit/>
          </a:bodyPr>
          <a:lstStyle/>
          <a:p>
            <a:pPr algn="just"/>
            <a:r>
              <a:rPr lang="en-US" sz="2400" b="1" i="0">
                <a:solidFill>
                  <a:srgbClr val="002339"/>
                </a:solidFill>
                <a:effectLst/>
                <a:latin typeface="Times New Roman" panose="02020603050405020304" pitchFamily="18" charset="0"/>
                <a:cs typeface="Times New Roman" panose="02020603050405020304" pitchFamily="18" charset="0"/>
              </a:rPr>
              <a:t>Agricultural drones</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Perhaps one of the most promising </a:t>
            </a:r>
            <a:r>
              <a:rPr lang="en-US" sz="2400" b="0" i="0" err="1">
                <a:solidFill>
                  <a:srgbClr val="002339"/>
                </a:solidFill>
                <a:effectLst/>
                <a:latin typeface="Times New Roman" panose="02020603050405020304" pitchFamily="18" charset="0"/>
                <a:cs typeface="Times New Roman" panose="02020603050405020304" pitchFamily="18" charset="0"/>
              </a:rPr>
              <a:t>agritech</a:t>
            </a:r>
            <a:r>
              <a:rPr lang="en-US" sz="2400" b="0" i="0">
                <a:solidFill>
                  <a:srgbClr val="002339"/>
                </a:solidFill>
                <a:effectLst/>
                <a:latin typeface="Times New Roman" panose="02020603050405020304" pitchFamily="18" charset="0"/>
                <a:cs typeface="Times New Roman" panose="02020603050405020304" pitchFamily="18" charset="0"/>
              </a:rPr>
              <a:t> advancements is the use of agricultural drones in smart farming. </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Also known as UAVs (unmanned aerial vehicles), drones are better equipped than airplanes and satellites to collect agricultural data. </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The data collected from these drones are sent back to the server to be used for analysis and decision-making.</a:t>
            </a:r>
          </a:p>
          <a:p>
            <a:pPr marL="342900" indent="-342900" algn="just">
              <a:buFont typeface="Arial" panose="020B0604020202020204" pitchFamily="34" charset="0"/>
              <a:buChar char="•"/>
            </a:pPr>
            <a:r>
              <a:rPr lang="en-US" sz="2400" b="0" i="0">
                <a:solidFill>
                  <a:srgbClr val="002339"/>
                </a:solidFill>
                <a:effectLst/>
                <a:latin typeface="Times New Roman" panose="02020603050405020304" pitchFamily="18" charset="0"/>
                <a:cs typeface="Times New Roman" panose="02020603050405020304" pitchFamily="18" charset="0"/>
              </a:rPr>
              <a:t>Apart from surveillance capabilities, drones can also perform a vast number of tasks that previously required human labor: planting crops, fighting pests and infections, agriculture spraying, crop monitoring, etc.</a:t>
            </a:r>
          </a:p>
          <a:p>
            <a:pPr marL="342900" indent="-342900" algn="just">
              <a:buFont typeface="Arial" panose="020B0604020202020204" pitchFamily="34" charset="0"/>
              <a:buChar char="•"/>
            </a:pPr>
            <a:r>
              <a:rPr lang="en-US" sz="2400" b="0" i="0" err="1">
                <a:solidFill>
                  <a:srgbClr val="002339"/>
                </a:solidFill>
                <a:effectLst/>
                <a:latin typeface="Times New Roman" panose="02020603050405020304" pitchFamily="18" charset="0"/>
                <a:cs typeface="Times New Roman" panose="02020603050405020304" pitchFamily="18" charset="0"/>
              </a:rPr>
              <a:t>DroneSeed</a:t>
            </a:r>
            <a:r>
              <a:rPr lang="en-US" sz="2400" b="0" i="0">
                <a:solidFill>
                  <a:srgbClr val="002339"/>
                </a:solidFill>
                <a:effectLst/>
                <a:latin typeface="Times New Roman" panose="02020603050405020304" pitchFamily="18" charset="0"/>
                <a:cs typeface="Times New Roman" panose="02020603050405020304" pitchFamily="18" charset="0"/>
              </a:rPr>
              <a:t>, for example, builds drones for planting trees in deforested areas.</a:t>
            </a:r>
          </a:p>
        </p:txBody>
      </p:sp>
      <p:pic>
        <p:nvPicPr>
          <p:cNvPr id="4098" name="Picture 2" descr="Sensors | Free Full-Text | Precision Agriculture Techniques and Practices:  From Considerations to Applicati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41460" y="6112564"/>
            <a:ext cx="6459822" cy="4892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441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err="1"/>
              <a:t>IoT</a:t>
            </a:r>
            <a:r>
              <a:rPr lang="en-US" b="1"/>
              <a:t> use cases in agriculture</a:t>
            </a:r>
          </a:p>
        </p:txBody>
      </p:sp>
      <p:sp>
        <p:nvSpPr>
          <p:cNvPr id="4" name="Rectangle 3"/>
          <p:cNvSpPr/>
          <p:nvPr/>
        </p:nvSpPr>
        <p:spPr>
          <a:xfrm>
            <a:off x="279131" y="929436"/>
            <a:ext cx="11511815" cy="4154984"/>
          </a:xfrm>
          <a:prstGeom prst="rect">
            <a:avLst/>
          </a:prstGeom>
        </p:spPr>
        <p:txBody>
          <a:bodyPr wrap="square">
            <a:spAutoFit/>
          </a:bodyPr>
          <a:lstStyle/>
          <a:p>
            <a:pPr marL="342900" indent="-342900" algn="just">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Predictive analytics for smart farming</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Precision agriculture and predictive data analytics go hand in hand. While </a:t>
            </a:r>
            <a:r>
              <a:rPr lang="en-US" sz="2400" err="1">
                <a:latin typeface="Times New Roman" panose="02020603050405020304" pitchFamily="18" charset="0"/>
                <a:cs typeface="Times New Roman" panose="02020603050405020304" pitchFamily="18" charset="0"/>
              </a:rPr>
              <a:t>IoT</a:t>
            </a:r>
            <a:r>
              <a:rPr lang="en-US" sz="2400">
                <a:latin typeface="Times New Roman" panose="02020603050405020304" pitchFamily="18" charset="0"/>
                <a:cs typeface="Times New Roman" panose="02020603050405020304" pitchFamily="18" charset="0"/>
              </a:rPr>
              <a:t> and smart sensor technology are a goldmine for highly relevant real-time data, the use of data analytics helps farmers make sense of it and come up with important predictions: crop harvesting time, the risks of diseases and infestations, yield volume, etc.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Data analytics tools help make farming, which is inherently highly dependent on weather conditions, more manageable, and predictable.</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For example, the </a:t>
            </a:r>
            <a:r>
              <a:rPr lang="en-US" sz="2400" b="1">
                <a:latin typeface="Times New Roman" panose="02020603050405020304" pitchFamily="18" charset="0"/>
                <a:cs typeface="Times New Roman" panose="02020603050405020304" pitchFamily="18" charset="0"/>
                <a:hlinkClick r:id="rId2"/>
              </a:rPr>
              <a:t>Crop Performance</a:t>
            </a:r>
            <a:r>
              <a:rPr lang="en-US" sz="2400">
                <a:latin typeface="Times New Roman" panose="02020603050405020304" pitchFamily="18" charset="0"/>
                <a:cs typeface="Times New Roman" panose="02020603050405020304" pitchFamily="18" charset="0"/>
              </a:rPr>
              <a:t> platform helps farmers access the volume and quality of yields in advance, as well as their vulnerability to unfavorable weather conditions, such as floods and drought. It also enables farmers to optimize the supply of water and nutrients for each crop and even select yield traits to improve quality.</a:t>
            </a:r>
          </a:p>
        </p:txBody>
      </p:sp>
    </p:spTree>
    <p:extLst>
      <p:ext uri="{BB962C8B-B14F-4D97-AF65-F5344CB8AC3E}">
        <p14:creationId xmlns:p14="http://schemas.microsoft.com/office/powerpoint/2010/main" val="3970172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err="1"/>
              <a:t>IoT</a:t>
            </a:r>
            <a:r>
              <a:rPr lang="en-US" b="1"/>
              <a:t> use cases in agriculture</a:t>
            </a:r>
          </a:p>
        </p:txBody>
      </p:sp>
      <p:sp>
        <p:nvSpPr>
          <p:cNvPr id="4" name="Rectangle 3"/>
          <p:cNvSpPr/>
          <p:nvPr/>
        </p:nvSpPr>
        <p:spPr>
          <a:xfrm>
            <a:off x="539012" y="1198944"/>
            <a:ext cx="11011303" cy="3416320"/>
          </a:xfrm>
          <a:prstGeom prst="rect">
            <a:avLst/>
          </a:prstGeom>
        </p:spPr>
        <p:txBody>
          <a:bodyPr wrap="square">
            <a:spAutoFit/>
          </a:bodyPr>
          <a:lstStyle/>
          <a:p>
            <a:pPr algn="just"/>
            <a:r>
              <a:rPr lang="en-US" sz="2400" b="1">
                <a:latin typeface="Times New Roman" panose="02020603050405020304" pitchFamily="18" charset="0"/>
                <a:cs typeface="Times New Roman" panose="02020603050405020304" pitchFamily="18" charset="0"/>
              </a:rPr>
              <a:t>End-to-end farm management systems</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A more complex approach to </a:t>
            </a:r>
            <a:r>
              <a:rPr lang="en-US" sz="2400" err="1">
                <a:latin typeface="Times New Roman" panose="02020603050405020304" pitchFamily="18" charset="0"/>
                <a:cs typeface="Times New Roman" panose="02020603050405020304" pitchFamily="18" charset="0"/>
              </a:rPr>
              <a:t>IoT</a:t>
            </a:r>
            <a:r>
              <a:rPr lang="en-US" sz="2400">
                <a:latin typeface="Times New Roman" panose="02020603050405020304" pitchFamily="18" charset="0"/>
                <a:cs typeface="Times New Roman" panose="02020603050405020304" pitchFamily="18" charset="0"/>
              </a:rPr>
              <a:t> products in agriculture can be represented by the so-called farm productivity management systems. They usually include a number of agriculture </a:t>
            </a:r>
            <a:r>
              <a:rPr lang="en-US" sz="2400" err="1">
                <a:latin typeface="Times New Roman" panose="02020603050405020304" pitchFamily="18" charset="0"/>
                <a:cs typeface="Times New Roman" panose="02020603050405020304" pitchFamily="18" charset="0"/>
              </a:rPr>
              <a:t>IoT</a:t>
            </a:r>
            <a:r>
              <a:rPr lang="en-US" sz="2400">
                <a:latin typeface="Times New Roman" panose="02020603050405020304" pitchFamily="18" charset="0"/>
                <a:cs typeface="Times New Roman" panose="02020603050405020304" pitchFamily="18" charset="0"/>
              </a:rPr>
              <a:t> devices and sensors, installed on the premises as well as a powerful dashboard with analytical capabilities and in-built accounting/reporting features.</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This offers remote farm monitoring capabilities and allows you to streamline most of the business operations. Similar solutions are represented by </a:t>
            </a:r>
            <a:r>
              <a:rPr lang="en-US" sz="2400" err="1">
                <a:latin typeface="Times New Roman" panose="02020603050405020304" pitchFamily="18" charset="0"/>
                <a:cs typeface="Times New Roman" panose="02020603050405020304" pitchFamily="18" charset="0"/>
              </a:rPr>
              <a:t>FarmLogs</a:t>
            </a:r>
            <a:r>
              <a:rPr lang="en-US" sz="2400">
                <a:latin typeface="Times New Roman" panose="02020603050405020304" pitchFamily="18" charset="0"/>
                <a:cs typeface="Times New Roman" panose="02020603050405020304" pitchFamily="18" charset="0"/>
              </a:rPr>
              <a:t> and </a:t>
            </a:r>
            <a:r>
              <a:rPr lang="en-US" sz="2400" err="1">
                <a:latin typeface="Times New Roman" panose="02020603050405020304" pitchFamily="18" charset="0"/>
                <a:cs typeface="Times New Roman" panose="02020603050405020304" pitchFamily="18" charset="0"/>
              </a:rPr>
              <a:t>Cropio</a:t>
            </a:r>
            <a:r>
              <a:rPr lang="en-US" sz="240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In addition to the listed </a:t>
            </a:r>
            <a:r>
              <a:rPr lang="en-US" sz="2400" err="1">
                <a:latin typeface="Times New Roman" panose="02020603050405020304" pitchFamily="18" charset="0"/>
                <a:cs typeface="Times New Roman" panose="02020603050405020304" pitchFamily="18" charset="0"/>
              </a:rPr>
              <a:t>IoT</a:t>
            </a:r>
            <a:r>
              <a:rPr lang="en-US" sz="2400">
                <a:latin typeface="Times New Roman" panose="02020603050405020304" pitchFamily="18" charset="0"/>
                <a:cs typeface="Times New Roman" panose="02020603050405020304" pitchFamily="18" charset="0"/>
              </a:rPr>
              <a:t> agriculture use cases, some prominent opportunities include vehicle tracking (or even automation), storage management, logistics, etc.</a:t>
            </a:r>
          </a:p>
        </p:txBody>
      </p:sp>
    </p:spTree>
    <p:extLst>
      <p:ext uri="{BB962C8B-B14F-4D97-AF65-F5344CB8AC3E}">
        <p14:creationId xmlns:p14="http://schemas.microsoft.com/office/powerpoint/2010/main" val="1196281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57" y="173255"/>
            <a:ext cx="3811604" cy="1325563"/>
          </a:xfrm>
        </p:spPr>
        <p:txBody>
          <a:bodyPr/>
          <a:lstStyle/>
          <a:p>
            <a:r>
              <a:rPr lang="en-US" b="1" err="1"/>
              <a:t>IoT</a:t>
            </a:r>
            <a:r>
              <a:rPr lang="en-US" b="1"/>
              <a:t> use cases in agriculture</a:t>
            </a:r>
          </a:p>
        </p:txBody>
      </p:sp>
      <p:sp>
        <p:nvSpPr>
          <p:cNvPr id="4" name="Rectangle 3"/>
          <p:cNvSpPr/>
          <p:nvPr/>
        </p:nvSpPr>
        <p:spPr>
          <a:xfrm>
            <a:off x="279131" y="1728333"/>
            <a:ext cx="3532473" cy="830997"/>
          </a:xfrm>
          <a:prstGeom prst="rect">
            <a:avLst/>
          </a:prstGeom>
        </p:spPr>
        <p:txBody>
          <a:bodyPr wrap="square">
            <a:spAutoFit/>
          </a:bodyPr>
          <a:lstStyle/>
          <a:p>
            <a:pPr marL="342900" indent="-342900" algn="just">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Predictive analytics for smart farming</a:t>
            </a:r>
          </a:p>
        </p:txBody>
      </p:sp>
      <p:pic>
        <p:nvPicPr>
          <p:cNvPr id="5" name="Picture 2" descr="Global IoT in Agriculture Market to Reach $28.65 Bn by 2023: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733" y="462331"/>
            <a:ext cx="802005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337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err="1"/>
              <a:t>IoT</a:t>
            </a:r>
            <a:r>
              <a:rPr lang="en-US" b="1"/>
              <a:t> use cases in agriculture</a:t>
            </a:r>
          </a:p>
        </p:txBody>
      </p:sp>
      <p:sp>
        <p:nvSpPr>
          <p:cNvPr id="4" name="Rectangle 3"/>
          <p:cNvSpPr/>
          <p:nvPr/>
        </p:nvSpPr>
        <p:spPr>
          <a:xfrm>
            <a:off x="529388" y="929436"/>
            <a:ext cx="7276700" cy="5632311"/>
          </a:xfrm>
          <a:prstGeom prst="rect">
            <a:avLst/>
          </a:prstGeom>
        </p:spPr>
        <p:txBody>
          <a:bodyPr wrap="square">
            <a:spAutoFit/>
          </a:bodyPr>
          <a:lstStyle/>
          <a:p>
            <a:pPr algn="just"/>
            <a:r>
              <a:rPr lang="en-US" sz="2400" b="1">
                <a:latin typeface="Times New Roman" panose="02020603050405020304" pitchFamily="18" charset="0"/>
                <a:cs typeface="Times New Roman" panose="02020603050405020304" pitchFamily="18" charset="0"/>
              </a:rPr>
              <a:t>Robots and autonomous machines</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Robotic innovations also offer a promising future in the field of autonomous machines for agricultural purposes.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Some farmers already use automated harvesters, tractors, and other machines and vehicles that can operate without a human controlling it. Such robots can complete repetitive, challenging, and labor-intensive tasks.</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For instance, modern </a:t>
            </a:r>
            <a:r>
              <a:rPr lang="en-US" sz="2400" err="1">
                <a:latin typeface="Times New Roman" panose="02020603050405020304" pitchFamily="18" charset="0"/>
                <a:cs typeface="Times New Roman" panose="02020603050405020304" pitchFamily="18" charset="0"/>
              </a:rPr>
              <a:t>agrobots</a:t>
            </a:r>
            <a:r>
              <a:rPr lang="en-US" sz="2400">
                <a:latin typeface="Times New Roman" panose="02020603050405020304" pitchFamily="18" charset="0"/>
                <a:cs typeface="Times New Roman" panose="02020603050405020304" pitchFamily="18" charset="0"/>
              </a:rPr>
              <a:t> include automated tractors that can work on assigned routes, send notifications, start work at planned hours, etc. Such tractors are driverless and cut farmers’ labor costs. </a:t>
            </a:r>
            <a:r>
              <a:rPr lang="en-US" sz="2400">
                <a:latin typeface="Times New Roman" panose="02020603050405020304" pitchFamily="18" charset="0"/>
                <a:cs typeface="Times New Roman" panose="02020603050405020304" pitchFamily="18" charset="0"/>
                <a:hlinkClick r:id="rId2"/>
              </a:rPr>
              <a:t>Bear Flag Robotics</a:t>
            </a:r>
            <a:r>
              <a:rPr lang="en-US" sz="2400">
                <a:latin typeface="Times New Roman" panose="02020603050405020304" pitchFamily="18" charset="0"/>
                <a:cs typeface="Times New Roman" panose="02020603050405020304" pitchFamily="18" charset="0"/>
              </a:rPr>
              <a:t> is one company that works on such technology at the moment.</a:t>
            </a:r>
          </a:p>
        </p:txBody>
      </p:sp>
    </p:spTree>
    <p:extLst>
      <p:ext uri="{BB962C8B-B14F-4D97-AF65-F5344CB8AC3E}">
        <p14:creationId xmlns:p14="http://schemas.microsoft.com/office/powerpoint/2010/main" val="23255685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86627"/>
            <a:ext cx="10515600" cy="1325563"/>
          </a:xfrm>
        </p:spPr>
        <p:txBody>
          <a:bodyPr/>
          <a:lstStyle/>
          <a:p>
            <a:r>
              <a:rPr lang="en-US" b="1" err="1"/>
              <a:t>IoT</a:t>
            </a:r>
            <a:r>
              <a:rPr lang="en-US" b="1"/>
              <a:t> use cases in agriculture</a:t>
            </a:r>
          </a:p>
        </p:txBody>
      </p:sp>
      <p:pic>
        <p:nvPicPr>
          <p:cNvPr id="1026" name="Picture 2" descr="agriculture-iot-apps-development"/>
          <p:cNvPicPr>
            <a:picLocks noChangeAspect="1" noChangeArrowheads="1"/>
          </p:cNvPicPr>
          <p:nvPr/>
        </p:nvPicPr>
        <p:blipFill rotWithShape="1">
          <a:blip r:embed="rId2">
            <a:extLst>
              <a:ext uri="{28A0092B-C50C-407E-A947-70E740481C1C}">
                <a14:useLocalDpi xmlns:a14="http://schemas.microsoft.com/office/drawing/2010/main" val="0"/>
              </a:ext>
            </a:extLst>
          </a:blip>
          <a:srcRect l="4680" t="7313" r="3881" b="6303"/>
          <a:stretch/>
        </p:blipFill>
        <p:spPr bwMode="auto">
          <a:xfrm>
            <a:off x="683392" y="770021"/>
            <a:ext cx="10302661" cy="587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6207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86627"/>
            <a:ext cx="10515600" cy="1325563"/>
          </a:xfrm>
        </p:spPr>
        <p:txBody>
          <a:bodyPr/>
          <a:lstStyle/>
          <a:p>
            <a:r>
              <a:rPr lang="en-US" b="1" err="1"/>
              <a:t>IoT</a:t>
            </a:r>
            <a:r>
              <a:rPr lang="en-US" b="1"/>
              <a:t> use cases in agriculture</a:t>
            </a:r>
          </a:p>
        </p:txBody>
      </p:sp>
      <p:sp>
        <p:nvSpPr>
          <p:cNvPr id="3" name="Rectangle 2"/>
          <p:cNvSpPr/>
          <p:nvPr/>
        </p:nvSpPr>
        <p:spPr>
          <a:xfrm>
            <a:off x="519763" y="1062576"/>
            <a:ext cx="11040177" cy="4832092"/>
          </a:xfrm>
          <a:prstGeom prst="rect">
            <a:avLst/>
          </a:prstGeom>
        </p:spPr>
        <p:txBody>
          <a:bodyPr wrap="square">
            <a:spAutoFit/>
          </a:bodyPr>
          <a:lstStyle/>
          <a:p>
            <a:r>
              <a:rPr lang="en-US" sz="2800" b="1" i="0">
                <a:solidFill>
                  <a:srgbClr val="394559"/>
                </a:solidFill>
                <a:effectLst/>
                <a:latin typeface="Times New Roman" panose="02020603050405020304" pitchFamily="18" charset="0"/>
                <a:cs typeface="Times New Roman" panose="02020603050405020304" pitchFamily="18" charset="0"/>
              </a:rPr>
              <a:t>Challenges to Building the Internet of Things Platform</a:t>
            </a:r>
          </a:p>
          <a:p>
            <a:pPr marL="285750" indent="-285750">
              <a:buFont typeface="Arial" panose="020B0604020202020204" pitchFamily="34" charset="0"/>
              <a:buChar char="•"/>
            </a:pPr>
            <a:r>
              <a:rPr lang="en-US" sz="2800" b="0" i="0">
                <a:solidFill>
                  <a:srgbClr val="394559"/>
                </a:solidFill>
                <a:effectLst/>
                <a:latin typeface="Times New Roman" panose="02020603050405020304" pitchFamily="18" charset="0"/>
                <a:cs typeface="Times New Roman" panose="02020603050405020304" pitchFamily="18" charset="0"/>
              </a:rPr>
              <a:t>A unified solution that can be integrated with different types of Internet of Things devices.</a:t>
            </a:r>
          </a:p>
          <a:p>
            <a:pPr marL="285750" indent="-285750">
              <a:buFont typeface="Arial" panose="020B0604020202020204" pitchFamily="34" charset="0"/>
              <a:buChar char="•"/>
            </a:pPr>
            <a:r>
              <a:rPr lang="en-US" sz="2800" b="0" i="0">
                <a:solidFill>
                  <a:srgbClr val="394559"/>
                </a:solidFill>
                <a:effectLst/>
                <a:latin typeface="Times New Roman" panose="02020603050405020304" pitchFamily="18" charset="0"/>
                <a:cs typeface="Times New Roman" panose="02020603050405020304" pitchFamily="18" charset="0"/>
              </a:rPr>
              <a:t>The most common challenge for the Internet of Things in agriculture is connectivity. Every area doesn’t have proper internet connectivity.</a:t>
            </a:r>
          </a:p>
          <a:p>
            <a:pPr marL="285750" indent="-285750">
              <a:buFont typeface="Arial" panose="020B0604020202020204" pitchFamily="34" charset="0"/>
              <a:buChar char="•"/>
            </a:pPr>
            <a:r>
              <a:rPr lang="en-US" sz="2800" b="0" i="0">
                <a:solidFill>
                  <a:srgbClr val="394559"/>
                </a:solidFill>
                <a:effectLst/>
                <a:latin typeface="Times New Roman" panose="02020603050405020304" pitchFamily="18" charset="0"/>
                <a:cs typeface="Times New Roman" panose="02020603050405020304" pitchFamily="18" charset="0"/>
              </a:rPr>
              <a:t>The second most common challenge for the Internet of Things based Advanced Agriculture is the lack of awareness among consumers.</a:t>
            </a:r>
          </a:p>
          <a:p>
            <a:pPr marL="285750" indent="-285750">
              <a:buFont typeface="Arial" panose="020B0604020202020204" pitchFamily="34" charset="0"/>
              <a:buChar char="•"/>
            </a:pPr>
            <a:r>
              <a:rPr lang="en-US" sz="2800" b="0" i="0">
                <a:solidFill>
                  <a:srgbClr val="394559"/>
                </a:solidFill>
                <a:effectLst/>
                <a:latin typeface="Times New Roman" panose="02020603050405020304" pitchFamily="18" charset="0"/>
                <a:cs typeface="Times New Roman" panose="02020603050405020304" pitchFamily="18" charset="0"/>
              </a:rPr>
              <a:t>Due to various service providers, it becomes really difficult to maintain interoperability between different </a:t>
            </a:r>
            <a:r>
              <a:rPr lang="en-US" sz="2800" b="0" i="0" err="1">
                <a:solidFill>
                  <a:srgbClr val="394559"/>
                </a:solidFill>
                <a:effectLst/>
                <a:latin typeface="Times New Roman" panose="02020603050405020304" pitchFamily="18" charset="0"/>
                <a:cs typeface="Times New Roman" panose="02020603050405020304" pitchFamily="18" charset="0"/>
              </a:rPr>
              <a:t>IoT</a:t>
            </a:r>
            <a:r>
              <a:rPr lang="en-US" sz="2800" b="0" i="0">
                <a:solidFill>
                  <a:srgbClr val="394559"/>
                </a:solidFill>
                <a:effectLst/>
                <a:latin typeface="Times New Roman" panose="02020603050405020304" pitchFamily="18" charset="0"/>
                <a:cs typeface="Times New Roman" panose="02020603050405020304" pitchFamily="18" charset="0"/>
              </a:rPr>
              <a:t> systems.</a:t>
            </a:r>
          </a:p>
          <a:p>
            <a:pPr marL="285750" indent="-285750">
              <a:buFont typeface="Arial" panose="020B0604020202020204" pitchFamily="34" charset="0"/>
              <a:buChar char="•"/>
            </a:pPr>
            <a:r>
              <a:rPr lang="en-US" sz="2800" b="0" i="0">
                <a:solidFill>
                  <a:srgbClr val="394559"/>
                </a:solidFill>
                <a:effectLst/>
                <a:latin typeface="Times New Roman" panose="02020603050405020304" pitchFamily="18" charset="0"/>
                <a:cs typeface="Times New Roman" panose="02020603050405020304" pitchFamily="18" charset="0"/>
              </a:rPr>
              <a:t>A scalable solution that can be integrated with thousands of </a:t>
            </a:r>
            <a:r>
              <a:rPr lang="en-US" sz="2800" b="0" i="0" err="1">
                <a:solidFill>
                  <a:srgbClr val="394559"/>
                </a:solidFill>
                <a:effectLst/>
                <a:latin typeface="Times New Roman" panose="02020603050405020304" pitchFamily="18" charset="0"/>
                <a:cs typeface="Times New Roman" panose="02020603050405020304" pitchFamily="18" charset="0"/>
              </a:rPr>
              <a:t>IoT</a:t>
            </a:r>
            <a:r>
              <a:rPr lang="en-US" sz="2800" b="0" i="0">
                <a:solidFill>
                  <a:srgbClr val="394559"/>
                </a:solidFill>
                <a:effectLst/>
                <a:latin typeface="Times New Roman" panose="02020603050405020304" pitchFamily="18" charset="0"/>
                <a:cs typeface="Times New Roman" panose="02020603050405020304" pitchFamily="18" charset="0"/>
              </a:rPr>
              <a:t> devices for large farms.</a:t>
            </a:r>
          </a:p>
        </p:txBody>
      </p:sp>
    </p:spTree>
    <p:extLst>
      <p:ext uri="{BB962C8B-B14F-4D97-AF65-F5344CB8AC3E}">
        <p14:creationId xmlns:p14="http://schemas.microsoft.com/office/powerpoint/2010/main" val="776988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srcRect l="17057" t="20703" r="17057" b="60147"/>
          <a:stretch>
            <a:fillRect/>
          </a:stretch>
        </p:blipFill>
        <p:spPr bwMode="auto">
          <a:xfrm>
            <a:off x="1809720" y="0"/>
            <a:ext cx="8572560" cy="1714512"/>
          </a:xfrm>
          <a:prstGeom prst="rect">
            <a:avLst/>
          </a:prstGeom>
          <a:noFill/>
          <a:ln w="9525">
            <a:noFill/>
            <a:miter lim="800000"/>
            <a:headEnd/>
            <a:tailEnd/>
          </a:ln>
          <a:effectLst/>
        </p:spPr>
      </p:pic>
      <p:pic>
        <p:nvPicPr>
          <p:cNvPr id="4" name="Picture 3"/>
          <p:cNvPicPr>
            <a:picLocks noChangeAspect="1" noChangeArrowheads="1"/>
          </p:cNvPicPr>
          <p:nvPr/>
        </p:nvPicPr>
        <p:blipFill>
          <a:blip r:embed="rId2"/>
          <a:srcRect l="17057" t="40545" r="55015" b="47486"/>
          <a:stretch>
            <a:fillRect/>
          </a:stretch>
        </p:blipFill>
        <p:spPr bwMode="auto">
          <a:xfrm>
            <a:off x="1881158" y="1214422"/>
            <a:ext cx="3633814" cy="1071570"/>
          </a:xfrm>
          <a:prstGeom prst="rect">
            <a:avLst/>
          </a:prstGeom>
          <a:noFill/>
          <a:ln w="9525">
            <a:noFill/>
            <a:miter lim="800000"/>
            <a:headEnd/>
            <a:tailEnd/>
          </a:ln>
          <a:effectLst/>
        </p:spPr>
      </p:pic>
      <p:sp>
        <p:nvSpPr>
          <p:cNvPr id="5" name="Rectangle 4"/>
          <p:cNvSpPr/>
          <p:nvPr/>
        </p:nvSpPr>
        <p:spPr>
          <a:xfrm>
            <a:off x="1952596" y="5214950"/>
            <a:ext cx="8501122" cy="1477328"/>
          </a:xfrm>
          <a:prstGeom prst="rect">
            <a:avLst/>
          </a:prstGeom>
        </p:spPr>
        <p:txBody>
          <a:bodyPr wrap="square">
            <a:spAutoFit/>
          </a:bodyPr>
          <a:lstStyle/>
          <a:p>
            <a:r>
              <a:rPr lang="en-IN" b="1" dirty="0"/>
              <a:t>Infrastructure as a Service (</a:t>
            </a:r>
            <a:r>
              <a:rPr lang="en-IN" b="1" dirty="0" err="1"/>
              <a:t>IaaS</a:t>
            </a:r>
            <a:r>
              <a:rPr lang="en-IN" b="1" dirty="0"/>
              <a:t>): </a:t>
            </a:r>
            <a:r>
              <a:rPr lang="en-IN" dirty="0" err="1"/>
              <a:t>IaaS</a:t>
            </a:r>
            <a:r>
              <a:rPr lang="en-IN" dirty="0"/>
              <a:t> is also known as </a:t>
            </a:r>
            <a:r>
              <a:rPr lang="en-IN" b="1" dirty="0"/>
              <a:t>Hardware as a Service (</a:t>
            </a:r>
            <a:r>
              <a:rPr lang="en-IN" b="1" dirty="0" err="1"/>
              <a:t>HaaS</a:t>
            </a:r>
            <a:r>
              <a:rPr lang="en-IN" b="1" dirty="0"/>
              <a:t>)</a:t>
            </a:r>
            <a:r>
              <a:rPr lang="en-IN" dirty="0"/>
              <a:t>. It is a computing infrastructure managed over the internet. The main advantage of using </a:t>
            </a:r>
            <a:r>
              <a:rPr lang="en-IN" dirty="0" err="1"/>
              <a:t>IaaS</a:t>
            </a:r>
            <a:r>
              <a:rPr lang="en-IN" dirty="0"/>
              <a:t> is that </a:t>
            </a:r>
            <a:r>
              <a:rPr lang="en-IN" b="1" dirty="0">
                <a:solidFill>
                  <a:srgbClr val="FF0000"/>
                </a:solidFill>
              </a:rPr>
              <a:t>it helps users to avoid the cost and complexity of purchasing and managing the physical servers</a:t>
            </a:r>
            <a:r>
              <a:rPr lang="en-IN" dirty="0"/>
              <a:t>. </a:t>
            </a:r>
            <a:r>
              <a:rPr lang="en-IN" dirty="0" err="1"/>
              <a:t>Eg</a:t>
            </a:r>
            <a:r>
              <a:rPr lang="en-IN" dirty="0"/>
              <a:t> - </a:t>
            </a:r>
            <a:r>
              <a:rPr lang="en-IN" dirty="0" err="1"/>
              <a:t>DigitalOcean</a:t>
            </a:r>
            <a:r>
              <a:rPr lang="en-IN" dirty="0"/>
              <a:t>, </a:t>
            </a:r>
            <a:r>
              <a:rPr lang="en-IN" dirty="0" err="1"/>
              <a:t>Linode</a:t>
            </a:r>
            <a:r>
              <a:rPr lang="en-IN" dirty="0"/>
              <a:t>, Amazon Web Services (AWS), Microsoft Azure, Google Compute Engine (GCE), </a:t>
            </a:r>
            <a:r>
              <a:rPr lang="en-IN" dirty="0" err="1"/>
              <a:t>Rackspace</a:t>
            </a:r>
            <a:r>
              <a:rPr lang="en-IN" dirty="0"/>
              <a:t>, and Cisco </a:t>
            </a:r>
            <a:r>
              <a:rPr lang="en-IN" dirty="0" err="1"/>
              <a:t>Metacloud</a:t>
            </a:r>
            <a:endParaRPr lang="en-IN" dirty="0"/>
          </a:p>
        </p:txBody>
      </p:sp>
      <p:sp>
        <p:nvSpPr>
          <p:cNvPr id="15367" name="Rectangle 7"/>
          <p:cNvSpPr>
            <a:spLocks noChangeArrowheads="1"/>
          </p:cNvSpPr>
          <p:nvPr/>
        </p:nvSpPr>
        <p:spPr bwMode="auto">
          <a:xfrm>
            <a:off x="1524001" y="134036"/>
            <a:ext cx="184731"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br>
              <a:rPr lang="en-US">
                <a:latin typeface="Arial" pitchFamily="34" charset="0"/>
                <a:cs typeface="Arial" pitchFamily="34" charset="0"/>
              </a:rPr>
            </a:br>
            <a:endParaRPr lang="en-US">
              <a:latin typeface="Arial" pitchFamily="34" charset="0"/>
              <a:cs typeface="Arial" pitchFamily="34" charset="0"/>
            </a:endParaRPr>
          </a:p>
        </p:txBody>
      </p:sp>
      <p:sp>
        <p:nvSpPr>
          <p:cNvPr id="11" name="Rectangle 10"/>
          <p:cNvSpPr/>
          <p:nvPr/>
        </p:nvSpPr>
        <p:spPr>
          <a:xfrm>
            <a:off x="2024034" y="3786191"/>
            <a:ext cx="8429684" cy="1200329"/>
          </a:xfrm>
          <a:prstGeom prst="rect">
            <a:avLst/>
          </a:prstGeom>
        </p:spPr>
        <p:txBody>
          <a:bodyPr wrap="square">
            <a:spAutoFit/>
          </a:bodyPr>
          <a:lstStyle/>
          <a:p>
            <a:r>
              <a:rPr lang="en-IN" b="1" dirty="0"/>
              <a:t>Platform as a Service (</a:t>
            </a:r>
            <a:r>
              <a:rPr lang="en-IN" b="1" dirty="0" err="1"/>
              <a:t>PaaS</a:t>
            </a:r>
            <a:r>
              <a:rPr lang="en-IN" b="1" dirty="0"/>
              <a:t>): </a:t>
            </a:r>
            <a:r>
              <a:rPr lang="en-IN" dirty="0" err="1"/>
              <a:t>PaaS</a:t>
            </a:r>
            <a:r>
              <a:rPr lang="en-IN" dirty="0"/>
              <a:t> cloud computing platform </a:t>
            </a:r>
            <a:r>
              <a:rPr lang="en-IN" b="1" dirty="0">
                <a:solidFill>
                  <a:srgbClr val="FF0000"/>
                </a:solidFill>
              </a:rPr>
              <a:t>is created for the programmer to develop, test, run, and manage the applications. </a:t>
            </a:r>
            <a:r>
              <a:rPr lang="en-IN" b="1" dirty="0"/>
              <a:t>Example:</a:t>
            </a:r>
            <a:r>
              <a:rPr lang="en-IN" dirty="0"/>
              <a:t> AWS Elastic Beanstalk, Windows Azure, </a:t>
            </a:r>
            <a:r>
              <a:rPr lang="en-IN" dirty="0" err="1"/>
              <a:t>Heroku</a:t>
            </a:r>
            <a:r>
              <a:rPr lang="en-IN" dirty="0"/>
              <a:t>, Force.com, Google App Engine, Apache </a:t>
            </a:r>
            <a:r>
              <a:rPr lang="en-IN" dirty="0" err="1"/>
              <a:t>Stratos</a:t>
            </a:r>
            <a:r>
              <a:rPr lang="en-IN" dirty="0"/>
              <a:t>, </a:t>
            </a:r>
            <a:r>
              <a:rPr lang="en-IN" dirty="0" err="1"/>
              <a:t>Magento</a:t>
            </a:r>
            <a:r>
              <a:rPr lang="en-IN" dirty="0"/>
              <a:t> Commerce Cloud, and </a:t>
            </a:r>
            <a:r>
              <a:rPr lang="en-IN" dirty="0" err="1"/>
              <a:t>OpenShift</a:t>
            </a:r>
            <a:endParaRPr lang="en-IN" b="1" dirty="0">
              <a:solidFill>
                <a:srgbClr val="FF0000"/>
              </a:solidFill>
            </a:endParaRPr>
          </a:p>
        </p:txBody>
      </p:sp>
      <p:sp>
        <p:nvSpPr>
          <p:cNvPr id="12" name="Rectangle 11"/>
          <p:cNvSpPr/>
          <p:nvPr/>
        </p:nvSpPr>
        <p:spPr>
          <a:xfrm>
            <a:off x="2024066" y="2357431"/>
            <a:ext cx="8286776" cy="1200329"/>
          </a:xfrm>
          <a:prstGeom prst="rect">
            <a:avLst/>
          </a:prstGeom>
        </p:spPr>
        <p:txBody>
          <a:bodyPr wrap="square">
            <a:spAutoFit/>
          </a:bodyPr>
          <a:lstStyle/>
          <a:p>
            <a:r>
              <a:rPr lang="en-IN" b="1" dirty="0"/>
              <a:t>Software as a Service (</a:t>
            </a:r>
            <a:r>
              <a:rPr lang="en-IN" b="1" dirty="0" err="1"/>
              <a:t>SaaS</a:t>
            </a:r>
            <a:r>
              <a:rPr lang="en-IN" b="1" dirty="0"/>
              <a:t>): </a:t>
            </a:r>
            <a:r>
              <a:rPr lang="en-IN" dirty="0" err="1"/>
              <a:t>SaaS</a:t>
            </a:r>
            <a:r>
              <a:rPr lang="en-IN" dirty="0"/>
              <a:t> is also known as "</a:t>
            </a:r>
            <a:r>
              <a:rPr lang="en-IN" b="1" dirty="0"/>
              <a:t>on-demand software</a:t>
            </a:r>
            <a:r>
              <a:rPr lang="en-IN" dirty="0"/>
              <a:t>". It is a software in which the applications are hosted by a cloud service provider. </a:t>
            </a:r>
            <a:r>
              <a:rPr lang="en-IN" b="1" dirty="0">
                <a:solidFill>
                  <a:srgbClr val="FF0000"/>
                </a:solidFill>
              </a:rPr>
              <a:t>Users can access these applications with the help of internet connection and web browser. </a:t>
            </a:r>
            <a:r>
              <a:rPr lang="en-IN" b="1" dirty="0"/>
              <a:t>Example:</a:t>
            </a:r>
            <a:r>
              <a:rPr lang="en-IN" dirty="0"/>
              <a:t> Microsoft 365, Google Apps, </a:t>
            </a:r>
            <a:r>
              <a:rPr lang="en-IN" dirty="0" err="1"/>
              <a:t>Salesforce</a:t>
            </a:r>
            <a:r>
              <a:rPr lang="en-IN" dirty="0"/>
              <a:t>, </a:t>
            </a:r>
            <a:r>
              <a:rPr lang="en-IN" dirty="0" err="1"/>
              <a:t>Dropbox</a:t>
            </a:r>
            <a:r>
              <a:rPr lang="en-IN" dirty="0"/>
              <a:t>, </a:t>
            </a:r>
            <a:r>
              <a:rPr lang="en-IN" dirty="0" err="1"/>
              <a:t>ZenDesk</a:t>
            </a:r>
            <a:r>
              <a:rPr lang="en-IN" dirty="0"/>
              <a:t>, Cisco WebEx,</a:t>
            </a:r>
            <a:endParaRPr lang="en-IN" b="1" dirty="0">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86627"/>
            <a:ext cx="10515600" cy="1325563"/>
          </a:xfrm>
        </p:spPr>
        <p:txBody>
          <a:bodyPr/>
          <a:lstStyle/>
          <a:p>
            <a:r>
              <a:rPr lang="en-US" b="1" err="1"/>
              <a:t>IoT</a:t>
            </a:r>
            <a:r>
              <a:rPr lang="en-US" b="1"/>
              <a:t> use cases in agriculture</a:t>
            </a:r>
          </a:p>
        </p:txBody>
      </p:sp>
      <p:sp>
        <p:nvSpPr>
          <p:cNvPr id="3" name="Rectangle 2"/>
          <p:cNvSpPr/>
          <p:nvPr/>
        </p:nvSpPr>
        <p:spPr>
          <a:xfrm>
            <a:off x="519763" y="1062576"/>
            <a:ext cx="11040177" cy="4401205"/>
          </a:xfrm>
          <a:prstGeom prst="rect">
            <a:avLst/>
          </a:prstGeom>
        </p:spPr>
        <p:txBody>
          <a:bodyPr wrap="square">
            <a:spAutoFit/>
          </a:bodyPr>
          <a:lstStyle/>
          <a:p>
            <a:r>
              <a:rPr lang="en-US" sz="2800" b="1"/>
              <a:t>Solutions for Building </a:t>
            </a:r>
            <a:r>
              <a:rPr lang="en-US" sz="2800" b="1" err="1"/>
              <a:t>IoT</a:t>
            </a:r>
            <a:r>
              <a:rPr lang="en-US" sz="2800" b="1"/>
              <a:t> based Intelligent Agriculture</a:t>
            </a:r>
          </a:p>
          <a:p>
            <a:pPr marL="457200" indent="-457200">
              <a:buFont typeface="Arial" panose="020B0604020202020204" pitchFamily="34" charset="0"/>
              <a:buChar char="•"/>
            </a:pPr>
            <a:r>
              <a:rPr lang="en-US" sz="2800"/>
              <a:t>Smart Farming has enabled farmers to reduce waste and enhance productivity with the help of sensors (light, humidity, temperature, soil moisture, etc.) and automation of irrigation systems. </a:t>
            </a:r>
          </a:p>
          <a:p>
            <a:pPr marL="457200" indent="-457200">
              <a:buFont typeface="Arial" panose="020B0604020202020204" pitchFamily="34" charset="0"/>
              <a:buChar char="•"/>
            </a:pPr>
            <a:r>
              <a:rPr lang="en-US" sz="2800"/>
              <a:t>Further, with the help of these sensors, farmers can monitor the field conditions from anywhere. </a:t>
            </a:r>
          </a:p>
          <a:p>
            <a:pPr marL="457200" indent="-457200">
              <a:buFont typeface="Arial" panose="020B0604020202020204" pitchFamily="34" charset="0"/>
              <a:buChar char="•"/>
            </a:pPr>
            <a:r>
              <a:rPr lang="en-US" sz="2800"/>
              <a:t>Internet of Things-based Advanced Farming is highly efficient when compared with the conventional approach. </a:t>
            </a:r>
          </a:p>
          <a:p>
            <a:pPr marL="457200" indent="-457200">
              <a:buFont typeface="Arial" panose="020B0604020202020204" pitchFamily="34" charset="0"/>
              <a:buChar char="•"/>
            </a:pPr>
            <a:r>
              <a:rPr lang="en-US" sz="2800"/>
              <a:t>The applications of intelligent Agriculture solutions not only target conventional, large farming. </a:t>
            </a:r>
          </a:p>
        </p:txBody>
      </p:sp>
    </p:spTree>
    <p:extLst>
      <p:ext uri="{BB962C8B-B14F-4D97-AF65-F5344CB8AC3E}">
        <p14:creationId xmlns:p14="http://schemas.microsoft.com/office/powerpoint/2010/main" val="398673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86627"/>
            <a:ext cx="10515600" cy="1325563"/>
          </a:xfrm>
        </p:spPr>
        <p:txBody>
          <a:bodyPr/>
          <a:lstStyle/>
          <a:p>
            <a:r>
              <a:rPr lang="en-US" b="1" err="1"/>
              <a:t>IoT</a:t>
            </a:r>
            <a:r>
              <a:rPr lang="en-US" b="1"/>
              <a:t> use cases in agriculture</a:t>
            </a:r>
          </a:p>
        </p:txBody>
      </p:sp>
      <p:sp>
        <p:nvSpPr>
          <p:cNvPr id="3" name="Rectangle 2"/>
          <p:cNvSpPr/>
          <p:nvPr/>
        </p:nvSpPr>
        <p:spPr>
          <a:xfrm>
            <a:off x="500512" y="956699"/>
            <a:ext cx="11040177" cy="5262979"/>
          </a:xfrm>
          <a:prstGeom prst="rect">
            <a:avLst/>
          </a:prstGeom>
        </p:spPr>
        <p:txBody>
          <a:bodyPr wrap="square">
            <a:spAutoFit/>
          </a:bodyPr>
          <a:lstStyle/>
          <a:p>
            <a:r>
              <a:rPr lang="en-US" sz="2800" b="1"/>
              <a:t>Solutions for Building </a:t>
            </a:r>
            <a:r>
              <a:rPr lang="en-US" sz="2800" b="1" err="1"/>
              <a:t>IoT</a:t>
            </a:r>
            <a:r>
              <a:rPr lang="en-US" sz="2800" b="1"/>
              <a:t> based Intelligent Agriculture</a:t>
            </a:r>
          </a:p>
          <a:p>
            <a:pPr marL="457200" indent="-457200" algn="just">
              <a:buFont typeface="Arial" panose="020B0604020202020204" pitchFamily="34" charset="0"/>
              <a:buChar char="•"/>
            </a:pPr>
            <a:r>
              <a:rPr lang="en-US" sz="2800"/>
              <a:t>With operations, but could also be new levers to uplift other growing or common trends in agriculture like organic farming, family farming (complex or small spaces, particular cattle and/or cultures, preservation of specific or high-quality varieties, etc.), and enhance highly transparent Farming.</a:t>
            </a:r>
          </a:p>
          <a:p>
            <a:pPr marL="457200" indent="-457200" algn="just">
              <a:buFont typeface="Arial" panose="020B0604020202020204" pitchFamily="34" charset="0"/>
              <a:buChar char="•"/>
            </a:pPr>
            <a:r>
              <a:rPr lang="en-US" sz="2800"/>
              <a:t>In </a:t>
            </a:r>
            <a:r>
              <a:rPr lang="en-US" sz="2800">
                <a:hlinkClick r:id="rId2"/>
              </a:rPr>
              <a:t>Azure, </a:t>
            </a:r>
            <a:r>
              <a:rPr lang="en-US" sz="2800" err="1">
                <a:hlinkClick r:id="rId2"/>
              </a:rPr>
              <a:t>IoT</a:t>
            </a:r>
            <a:r>
              <a:rPr lang="en-US" sz="2800">
                <a:hlinkClick r:id="rId2"/>
              </a:rPr>
              <a:t> Hub</a:t>
            </a:r>
            <a:r>
              <a:rPr lang="en-US" sz="2800"/>
              <a:t> acts as the central unit which allows connecting, monitoring and managing millions of devices using bi-directional messaging. It supports AMQP, MQTT, and HTTP protocols for communication with </a:t>
            </a:r>
            <a:r>
              <a:rPr lang="en-US" sz="2800" err="1"/>
              <a:t>IoT</a:t>
            </a:r>
            <a:r>
              <a:rPr lang="en-US" sz="2800"/>
              <a:t> devices. </a:t>
            </a:r>
          </a:p>
          <a:p>
            <a:pPr marL="457200" indent="-457200" algn="just">
              <a:buFont typeface="Arial" panose="020B0604020202020204" pitchFamily="34" charset="0"/>
              <a:buChar char="•"/>
            </a:pPr>
            <a:r>
              <a:rPr lang="en-US" sz="2800"/>
              <a:t>It also helps their own protocol gateway Azure </a:t>
            </a:r>
            <a:r>
              <a:rPr lang="en-US" sz="2800" err="1"/>
              <a:t>IoT</a:t>
            </a:r>
            <a:r>
              <a:rPr lang="en-US" sz="2800"/>
              <a:t> Protocol Gateway, in case a device doesn’t support AMQP, MQTT, or HTTP.</a:t>
            </a:r>
          </a:p>
        </p:txBody>
      </p:sp>
    </p:spTree>
    <p:extLst>
      <p:ext uri="{BB962C8B-B14F-4D97-AF65-F5344CB8AC3E}">
        <p14:creationId xmlns:p14="http://schemas.microsoft.com/office/powerpoint/2010/main" val="408706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2166911" y="285728"/>
            <a:ext cx="7957979" cy="3500462"/>
          </a:xfrm>
          <a:prstGeom prst="rect">
            <a:avLst/>
          </a:prstGeom>
          <a:noFill/>
          <a:ln w="9525">
            <a:noFill/>
            <a:miter lim="800000"/>
            <a:headEnd/>
            <a:tailEnd/>
          </a:ln>
          <a:effectLst/>
        </p:spPr>
      </p:pic>
      <p:sp>
        <p:nvSpPr>
          <p:cNvPr id="4" name="TextBox 3"/>
          <p:cNvSpPr txBox="1"/>
          <p:nvPr/>
        </p:nvSpPr>
        <p:spPr>
          <a:xfrm>
            <a:off x="2524100" y="3786190"/>
            <a:ext cx="6889450" cy="2862322"/>
          </a:xfrm>
          <a:prstGeom prst="rect">
            <a:avLst/>
          </a:prstGeom>
          <a:noFill/>
        </p:spPr>
        <p:txBody>
          <a:bodyPr wrap="none" rtlCol="0">
            <a:spAutoFit/>
          </a:bodyPr>
          <a:lstStyle/>
          <a:p>
            <a:r>
              <a:rPr lang="en-IN" b="1" dirty="0">
                <a:solidFill>
                  <a:srgbClr val="FF0000"/>
                </a:solidFill>
              </a:rPr>
              <a:t>Disadvantages of Cloud Computing:</a:t>
            </a:r>
          </a:p>
          <a:p>
            <a:pPr marL="342900" indent="-342900">
              <a:buAutoNum type="arabicPeriod"/>
            </a:pPr>
            <a:r>
              <a:rPr lang="en-IN" dirty="0"/>
              <a:t>Organizational charges are needed for adapting the new technology</a:t>
            </a:r>
          </a:p>
          <a:p>
            <a:pPr marL="342900" indent="-342900">
              <a:buAutoNum type="arabicPeriod"/>
            </a:pPr>
            <a:r>
              <a:rPr lang="en-IN" dirty="0"/>
              <a:t>Vendor relationship management</a:t>
            </a:r>
          </a:p>
          <a:p>
            <a:pPr marL="342900" indent="-342900">
              <a:buAutoNum type="arabicPeriod"/>
            </a:pPr>
            <a:r>
              <a:rPr lang="en-IN" dirty="0"/>
              <a:t>Less control over business assets</a:t>
            </a:r>
          </a:p>
          <a:p>
            <a:pPr marL="342900" indent="-342900">
              <a:buAutoNum type="arabicPeriod"/>
            </a:pPr>
            <a:r>
              <a:rPr lang="en-IN" dirty="0"/>
              <a:t>Security, privacy and legal compliance is difficult</a:t>
            </a:r>
          </a:p>
          <a:p>
            <a:pPr marL="342900" indent="-342900">
              <a:buAutoNum type="arabicPeriod"/>
            </a:pPr>
            <a:r>
              <a:rPr lang="en-IN" dirty="0"/>
              <a:t>Physical location of s/w and h/w is unknown</a:t>
            </a:r>
          </a:p>
          <a:p>
            <a:pPr marL="342900" indent="-342900">
              <a:buAutoNum type="arabicPeriod"/>
            </a:pPr>
            <a:r>
              <a:rPr lang="en-IN" dirty="0"/>
              <a:t>Requires internet connection</a:t>
            </a:r>
          </a:p>
          <a:p>
            <a:pPr marL="342900" indent="-342900">
              <a:buAutoNum type="arabicPeriod"/>
            </a:pPr>
            <a:r>
              <a:rPr lang="en-IN" dirty="0"/>
              <a:t>Requires data backup on a secure server</a:t>
            </a:r>
          </a:p>
          <a:p>
            <a:pPr marL="342900" indent="-342900">
              <a:buAutoNum type="arabicPeriod"/>
            </a:pPr>
            <a:r>
              <a:rPr lang="en-IN" dirty="0"/>
              <a:t>Requires higher bandwidth which increases cost</a:t>
            </a:r>
          </a:p>
          <a:p>
            <a:pPr marL="342900" indent="-342900">
              <a:buAutoNum type="arabicPeriod"/>
            </a:pPr>
            <a:r>
              <a:rPr lang="en-IN" dirty="0"/>
              <a:t>Can relatively affect application performance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095473" y="571480"/>
            <a:ext cx="8373339" cy="5214974"/>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30828B62F68548B536606B169F73C7" ma:contentTypeVersion="12" ma:contentTypeDescription="Create a new document." ma:contentTypeScope="" ma:versionID="216f2672dfce6dbe1d1afb2429bac517">
  <xsd:schema xmlns:xsd="http://www.w3.org/2001/XMLSchema" xmlns:xs="http://www.w3.org/2001/XMLSchema" xmlns:p="http://schemas.microsoft.com/office/2006/metadata/properties" xmlns:ns2="f8b3528e-c29d-4111-b526-c93a7a094c4f" xmlns:ns3="6562e32e-0032-41c3-8e5b-5171b9e2853b" targetNamespace="http://schemas.microsoft.com/office/2006/metadata/properties" ma:root="true" ma:fieldsID="5f52127f2fff5fb3e26a432dde7a99c6" ns2:_="" ns3:_="">
    <xsd:import namespace="f8b3528e-c29d-4111-b526-c93a7a094c4f"/>
    <xsd:import namespace="6562e32e-0032-41c3-8e5b-5171b9e2853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3528e-c29d-4111-b526-c93a7a094c4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62e32e-0032-41c3-8e5b-5171b9e2853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900aa54-3d3d-448f-b84a-e36aa217c4db}" ma:internalName="TaxCatchAll" ma:showField="CatchAllData" ma:web="6562e32e-0032-41c3-8e5b-5171b9e285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8b3528e-c29d-4111-b526-c93a7a094c4f">
      <Terms xmlns="http://schemas.microsoft.com/office/infopath/2007/PartnerControls"/>
    </lcf76f155ced4ddcb4097134ff3c332f>
    <TaxCatchAll xmlns="6562e32e-0032-41c3-8e5b-5171b9e2853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9F2ED4-5BCD-4C97-B455-393B5BE556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b3528e-c29d-4111-b526-c93a7a094c4f"/>
    <ds:schemaRef ds:uri="6562e32e-0032-41c3-8e5b-5171b9e285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0976E4-1C19-4E38-B75E-2EF0A950BF3F}">
  <ds:schemaRefs>
    <ds:schemaRef ds:uri="http://schemas.microsoft.com/office/2006/metadata/properties"/>
    <ds:schemaRef ds:uri="http://schemas.microsoft.com/office/infopath/2007/PartnerControls"/>
    <ds:schemaRef ds:uri="f8b3528e-c29d-4111-b526-c93a7a094c4f"/>
    <ds:schemaRef ds:uri="6562e32e-0032-41c3-8e5b-5171b9e2853b"/>
  </ds:schemaRefs>
</ds:datastoreItem>
</file>

<file path=customXml/itemProps3.xml><?xml version="1.0" encoding="utf-8"?>
<ds:datastoreItem xmlns:ds="http://schemas.openxmlformats.org/officeDocument/2006/customXml" ds:itemID="{3DFECE11-2464-463A-A510-BE0DC00608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4370</Words>
  <Application>Microsoft Office PowerPoint</Application>
  <PresentationFormat>Widescreen</PresentationFormat>
  <Paragraphs>258</Paragraphs>
  <Slides>71</Slides>
  <Notes>0</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PowerPoint Presentation</vt:lpstr>
      <vt:lpstr>Contents</vt:lpstr>
      <vt:lpstr>PowerPoint Presentation</vt:lpstr>
      <vt:lpstr>“CLOUD and FOG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Health Care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IoT Verticals</vt:lpstr>
      <vt:lpstr>IoT Verticals</vt:lpstr>
      <vt:lpstr>IoT Verticals</vt:lpstr>
      <vt:lpstr>Roadmap for developing complete IoT solutions</vt:lpstr>
      <vt:lpstr>Roadmap for developing complete IoT solutions</vt:lpstr>
      <vt:lpstr>Smart City</vt:lpstr>
      <vt:lpstr>Smart City-Use Cases</vt:lpstr>
      <vt:lpstr>Smart City-Use Cases</vt:lpstr>
      <vt:lpstr>Smart City-Use Cases</vt:lpstr>
      <vt:lpstr>Smart City-Use Cases</vt:lpstr>
      <vt:lpstr>Smart City-Use Cases-Outfall Remote sensing</vt:lpstr>
      <vt:lpstr>Smart City-Use Cases</vt:lpstr>
      <vt:lpstr>Smart City-Use Cases</vt:lpstr>
      <vt:lpstr>Smart City-Use Cases</vt:lpstr>
      <vt:lpstr>IoT in Agriculture and Farming</vt:lpstr>
      <vt:lpstr>IoT in Health care</vt:lpstr>
      <vt:lpstr>IoT in Health care</vt:lpstr>
      <vt:lpstr>IoT in Health care</vt:lpstr>
      <vt:lpstr>IoT in Health care</vt:lpstr>
      <vt:lpstr>IoT in Health care</vt:lpstr>
      <vt:lpstr>IoT in Health care</vt:lpstr>
      <vt:lpstr>IoT in Health care</vt:lpstr>
      <vt:lpstr>Challenges in Modern Agricultural Industry</vt:lpstr>
      <vt:lpstr>Benefits of smart farming</vt:lpstr>
      <vt:lpstr>Smart farming Features</vt:lpstr>
      <vt:lpstr>Smart farming Features</vt:lpstr>
      <vt:lpstr>IoT use cases in agriculture</vt:lpstr>
      <vt:lpstr>IoT use cases in agriculture</vt:lpstr>
      <vt:lpstr>IoT use cases in agriculture</vt:lpstr>
      <vt:lpstr>IoT use cases in agriculture</vt:lpstr>
      <vt:lpstr>IoT use cases in agriculture</vt:lpstr>
      <vt:lpstr>IoT use cases in agriculture</vt:lpstr>
      <vt:lpstr>IoT use cases in agriculture</vt:lpstr>
      <vt:lpstr>IoT use cases in agriculture</vt:lpstr>
      <vt:lpstr>IoT use cases in agriculture</vt:lpstr>
      <vt:lpstr>IoT use cases in agriculture</vt:lpstr>
      <vt:lpstr>IoT use cases in agriculture</vt:lpstr>
      <vt:lpstr>IoT use cases in agriculture</vt:lpstr>
      <vt:lpstr>IoT use cases in agriculture</vt:lpstr>
      <vt:lpstr>IoT use cases in agriculture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Manigandan Muniraj</cp:lastModifiedBy>
  <cp:revision>9</cp:revision>
  <dcterms:created xsi:type="dcterms:W3CDTF">2023-07-07T05:24:10Z</dcterms:created>
  <dcterms:modified xsi:type="dcterms:W3CDTF">2024-10-11T04:37:21Z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0x0101002D17F19D81EBEB44BF4CB7B0C6E477EC</vt:lpwstr>
  </property>
  <property fmtid="{D5CDD505-2E9C-101B-9397-08002B2CF9AE}" pid="3" name="MediaServiceImageTags">
    <vt:lpwstr/>
  </property>
</Properties>
</file>